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69" r:id="rId2"/>
    <p:sldId id="279" r:id="rId3"/>
    <p:sldId id="281" r:id="rId4"/>
    <p:sldId id="280" r:id="rId5"/>
    <p:sldId id="274" r:id="rId6"/>
    <p:sldId id="270" r:id="rId7"/>
    <p:sldId id="273" r:id="rId8"/>
    <p:sldId id="277" r:id="rId9"/>
    <p:sldId id="275" r:id="rId10"/>
    <p:sldId id="283" r:id="rId11"/>
    <p:sldId id="276" r:id="rId12"/>
    <p:sldId id="278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6" r:id="rId22"/>
    <p:sldId id="294" r:id="rId23"/>
    <p:sldId id="282" r:id="rId24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7C8"/>
    <a:srgbClr val="002D72"/>
    <a:srgbClr val="00A9EF"/>
    <a:srgbClr val="FFDC00"/>
    <a:srgbClr val="004C9B"/>
    <a:srgbClr val="5BC2F4"/>
    <a:srgbClr val="FFEE00"/>
    <a:srgbClr val="861734"/>
    <a:srgbClr val="44A9A6"/>
    <a:srgbClr val="FCA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78" autoAdjust="0"/>
    <p:restoredTop sz="76858" autoAdjust="0"/>
  </p:normalViewPr>
  <p:slideViewPr>
    <p:cSldViewPr snapToGrid="0">
      <p:cViewPr varScale="1">
        <p:scale>
          <a:sx n="51" d="100"/>
          <a:sy n="51" d="100"/>
        </p:scale>
        <p:origin x="1004" y="64"/>
      </p:cViewPr>
      <p:guideLst>
        <p:guide orient="horz" pos="2160"/>
        <p:guide pos="288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7D47C-56AB-D640-9B17-AAED43BB044D}" type="datetime1">
              <a:rPr lang="en-CA" smtClean="0"/>
              <a:pPr/>
              <a:t>2021-04-14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487DC-B16F-864E-8478-5A3841A8E7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315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0886C-4F01-C94F-A2D6-4788DD63E257}" type="datetime1">
              <a:rPr lang="en-CA" smtClean="0"/>
              <a:pPr/>
              <a:t>2021-04-14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338372-CF29-40A2-B068-973AB56E9997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91514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Survival months: Right skew, median (50.0) slightly lower than mean (56.57), two peaks, 0 and 30 months</a:t>
            </a:r>
          </a:p>
          <a:p>
            <a:endParaRPr lang="en-US" dirty="0"/>
          </a:p>
          <a:p>
            <a:r>
              <a:rPr lang="en-CA" dirty="0"/>
              <a:t>&gt;=60 74917 </a:t>
            </a:r>
          </a:p>
          <a:p>
            <a:r>
              <a:rPr lang="en-CA" dirty="0"/>
              <a:t>30-59 53096 </a:t>
            </a:r>
          </a:p>
          <a:p>
            <a:r>
              <a:rPr lang="en-CA" dirty="0"/>
              <a:t>0-29 50442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19808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Numerical bins are treated same as multiple levels of non-numeric feature, but nominal features have no orders and are meaningless, doesn’t provide additional information, at worst: misleading, weight of bins not taken into account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Try: Survival 5 years, not survived</a:t>
            </a:r>
            <a:endParaRPr lang="en-CA" dirty="0"/>
          </a:p>
          <a:p>
            <a:endParaRPr lang="en-CA" dirty="0"/>
          </a:p>
          <a:p>
            <a:r>
              <a:rPr lang="en-CA" dirty="0"/>
              <a:t>Why  not PCA</a:t>
            </a: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PCA is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desinged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continuous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variables. It tries to minimize variance (=squared deviations). The concept of squared deviations breaks down when you have binary variables.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31422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9651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5587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Run K means on the dataset without any target labels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7725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Train / test split (70% and 30%)</a:t>
            </a:r>
          </a:p>
          <a:p>
            <a:r>
              <a:rPr lang="en-CA" dirty="0"/>
              <a:t>Clustering method only run on data without target labels which is y, (run on X)</a:t>
            </a:r>
          </a:p>
          <a:p>
            <a:endParaRPr lang="en-CA" dirty="0"/>
          </a:p>
          <a:p>
            <a:r>
              <a:rPr lang="en-CA" dirty="0"/>
              <a:t>Train base, train 0 cluster, train 1 cluster, test base, test 0 and test 1 same. Y (target) is different</a:t>
            </a:r>
          </a:p>
          <a:p>
            <a:endParaRPr lang="en-CA" dirty="0"/>
          </a:p>
          <a:p>
            <a:r>
              <a:rPr lang="en-CA" dirty="0"/>
              <a:t>First I only ran with 6 ranges, recommended tried regression (specific survival value might be useful), then used 3 ranges as that was more in line with other papers and provided more accuracy</a:t>
            </a:r>
          </a:p>
          <a:p>
            <a:endParaRPr lang="en-CA" dirty="0"/>
          </a:p>
          <a:p>
            <a:r>
              <a:rPr lang="en-CA" dirty="0"/>
              <a:t>Did k on Train, fit test on K model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5265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Recall for class 1 very low, false negatives so high (actually 1, mainly predicted to be 0 or 2)</a:t>
            </a:r>
          </a:p>
          <a:p>
            <a:endParaRPr lang="en-CA" dirty="0"/>
          </a:p>
          <a:p>
            <a:r>
              <a:rPr lang="en-CA" dirty="0"/>
              <a:t>Harmonic mean lower than arithmetic mean, accuracy can be misleading</a:t>
            </a:r>
          </a:p>
          <a:p>
            <a:endParaRPr lang="en-CA" dirty="0"/>
          </a:p>
          <a:p>
            <a:r>
              <a:rPr lang="en-CA" dirty="0"/>
              <a:t>Precision: TP/TP + FP</a:t>
            </a:r>
          </a:p>
          <a:p>
            <a:endParaRPr lang="en-CA" dirty="0"/>
          </a:p>
          <a:p>
            <a:r>
              <a:rPr lang="en-CA" dirty="0"/>
              <a:t>Recall: TP / TP+FN</a:t>
            </a:r>
          </a:p>
          <a:p>
            <a:endParaRPr lang="en-CA" dirty="0"/>
          </a:p>
          <a:p>
            <a:r>
              <a:rPr lang="en-CA" dirty="0" err="1"/>
              <a:t>Fscore</a:t>
            </a:r>
            <a:r>
              <a:rPr lang="en-CA" dirty="0"/>
              <a:t>:  2 TP/ (2TP + FP +FN)</a:t>
            </a:r>
          </a:p>
          <a:p>
            <a:endParaRPr lang="en-CA" dirty="0"/>
          </a:p>
          <a:p>
            <a:r>
              <a:rPr lang="en-CA" dirty="0"/>
              <a:t>ACC: TP + TN / (TP+TN+FP+TN)</a:t>
            </a:r>
          </a:p>
          <a:p>
            <a:endParaRPr lang="en-CA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F1-score is used when the False Negatives and False Positives are crucial. ... In most real-life classification problems, imbalanced class distribution exists and thus F1-score is a better metric to evaluate on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arithmetic mean is  2+4+6+1004  = 28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harmonic mean is 4/( 12  +  14  +  16  +  1100 ) = 4.32 (to 2 places)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0727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As survival range increases, predicted diverges from actual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8924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15482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K modes</a:t>
            </a:r>
          </a:p>
          <a:p>
            <a:endParaRPr lang="en-CA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k-modes is used for clustering categorical variables. It defines clusters based on the number of matching categories between data points.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(This is in contrast to the more well-known k-means algorithm, which clusters numerical data based on Euclidean distance.) 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80523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Same issue before, recall of class 2, actual class 2 getting predicted as 0 or 1 (FN), resulting in a lot of FP for other classes (decreasing precision)</a:t>
            </a:r>
          </a:p>
          <a:p>
            <a:endParaRPr lang="en-CA" dirty="0"/>
          </a:p>
          <a:p>
            <a:r>
              <a:rPr lang="en-CA" dirty="0"/>
              <a:t>Looking at past papers, range of 0-6, 6-24 is the easiest range to predict, plus 5 years is easier as well because many datapoints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5553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auto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945185" y="737707"/>
            <a:ext cx="8471495" cy="3502520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</a:t>
            </a:r>
            <a:br>
              <a:rPr lang="en-US" dirty="0"/>
            </a:br>
            <a:r>
              <a:rPr lang="en-US" dirty="0"/>
              <a:t>document title</a:t>
            </a:r>
            <a:endParaRPr lang="en-CA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945185" y="4240227"/>
            <a:ext cx="8471495" cy="5662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3456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117459" y="4241600"/>
            <a:ext cx="5750691" cy="143910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 </a:t>
            </a:r>
            <a:br>
              <a:rPr lang="en-US" dirty="0"/>
            </a:br>
            <a:endParaRPr lang="en-CA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6117459" y="5680708"/>
            <a:ext cx="3368242" cy="671394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773934" y="1241225"/>
            <a:ext cx="6998466" cy="2740226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54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title, </a:t>
            </a:r>
            <a:br>
              <a:rPr lang="en-US" dirty="0"/>
            </a:br>
            <a:r>
              <a:rPr lang="en-US" dirty="0"/>
              <a:t>quote or section starter</a:t>
            </a:r>
            <a:endParaRPr lang="en-CA" dirty="0"/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8365701" y="6155268"/>
            <a:ext cx="2762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14C2EA96-0C1B-453B-9D90-5FA38A075D91}" type="datetime4">
              <a:rPr lang="en-CA" smtClean="0"/>
              <a:t>April 14, 2021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0834511" y="6155268"/>
            <a:ext cx="900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73934" y="1241225"/>
            <a:ext cx="6998466" cy="2740226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54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title, </a:t>
            </a:r>
            <a:br>
              <a:rPr lang="en-US" dirty="0"/>
            </a:br>
            <a:r>
              <a:rPr lang="en-US" dirty="0"/>
              <a:t>quote or section starter</a:t>
            </a:r>
            <a:endParaRPr lang="en-CA" dirty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8365701" y="6155268"/>
            <a:ext cx="2762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B2C26AAB-C8C4-497E-8115-67AD4F49E9CB}" type="datetime4">
              <a:rPr lang="en-CA" smtClean="0"/>
              <a:t>April 14, 2021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0834511" y="6155268"/>
            <a:ext cx="900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73934" y="1241225"/>
            <a:ext cx="6998466" cy="2740226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54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title, </a:t>
            </a:r>
            <a:br>
              <a:rPr lang="en-US" dirty="0"/>
            </a:br>
            <a:r>
              <a:rPr lang="en-US" dirty="0"/>
              <a:t>quote or section starter</a:t>
            </a:r>
            <a:endParaRPr lang="en-CA" dirty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8365701" y="6155268"/>
            <a:ext cx="2762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8DEF5F1-23AC-4B9F-99F3-D2BEDACD5095}" type="datetime4">
              <a:rPr lang="en-CA" smtClean="0"/>
              <a:t>April 14, 2021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0834511" y="6155268"/>
            <a:ext cx="900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73934" y="1241225"/>
            <a:ext cx="6998466" cy="2740226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54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title, </a:t>
            </a:r>
            <a:br>
              <a:rPr lang="en-US" dirty="0"/>
            </a:br>
            <a:r>
              <a:rPr lang="en-US" dirty="0"/>
              <a:t>quote or section starter</a:t>
            </a:r>
            <a:endParaRPr lang="en-CA" dirty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8365701" y="6155268"/>
            <a:ext cx="2762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1B4D8D4D-B87B-48A5-A025-CA007AF2A285}" type="datetime4">
              <a:rPr lang="en-CA" smtClean="0"/>
              <a:t>April 14, 2021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0834511" y="6155268"/>
            <a:ext cx="900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8365701" y="6155268"/>
            <a:ext cx="2762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0E168A5A-A516-41BB-9D52-7F203B5E4F54}" type="datetime4">
              <a:rPr lang="en-CA" smtClean="0"/>
              <a:t>April 14, 2021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0834511" y="6155268"/>
            <a:ext cx="900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356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im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194598" y="1465538"/>
            <a:ext cx="4994227" cy="539246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296" y="1472184"/>
            <a:ext cx="6376667" cy="4212639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8041230" y="6155268"/>
            <a:ext cx="30867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93FFB54B-61AB-4BC4-8379-38523F354355}" type="datetime4">
              <a:rPr lang="en-CA" smtClean="0"/>
              <a:t>April 14, 2021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2726" y="6155267"/>
            <a:ext cx="871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4394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image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642396" y="392415"/>
            <a:ext cx="6362772" cy="4232481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298" y="1472184"/>
            <a:ext cx="4155098" cy="4222560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7829619" y="6155268"/>
            <a:ext cx="32983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274E116-342D-428B-B1FB-56A14DC2836F}" type="datetime4">
              <a:rPr lang="en-CA" smtClean="0"/>
              <a:t>April 14, 2021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2726" y="6155267"/>
            <a:ext cx="871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7250463" y="2992635"/>
            <a:ext cx="4339910" cy="302991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</p:spTree>
    <p:extLst>
      <p:ext uri="{BB962C8B-B14F-4D97-AF65-F5344CB8AC3E}">
        <p14:creationId xmlns:p14="http://schemas.microsoft.com/office/powerpoint/2010/main" val="8203910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4865" y="-7340"/>
            <a:ext cx="12203689" cy="5726459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80010 w 9144000"/>
              <a:gd name="connsiteY0" fmla="*/ 800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80010 w 9144000"/>
              <a:gd name="connsiteY4" fmla="*/ 800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151" h="6865341">
                <a:moveTo>
                  <a:pt x="0" y="0"/>
                </a:moveTo>
                <a:lnTo>
                  <a:pt x="9155151" y="7341"/>
                </a:lnTo>
                <a:lnTo>
                  <a:pt x="9155151" y="6865341"/>
                </a:lnTo>
                <a:lnTo>
                  <a:pt x="11151" y="68653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anchor="ctr"/>
          <a:lstStyle>
            <a:lvl1pPr algn="ctr">
              <a:buNone/>
              <a:defRPr sz="1500" b="0" i="0" baseline="0">
                <a:solidFill>
                  <a:srgbClr val="646464"/>
                </a:solidFill>
                <a:latin typeface="+mn-lt"/>
                <a:cs typeface="DIN Offc Pro"/>
              </a:defRPr>
            </a:lvl1pPr>
          </a:lstStyle>
          <a:p>
            <a:r>
              <a:rPr lang="en-US" dirty="0"/>
              <a:t>Click icon to    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7632115" y="6155268"/>
            <a:ext cx="34958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03DE2CD4-F031-41DF-99AE-C6710BC27DA2}" type="datetime4">
              <a:rPr lang="en-CA" smtClean="0"/>
              <a:t>April 14, 2021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2726" y="6155267"/>
            <a:ext cx="871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8792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3861806" y="845780"/>
            <a:ext cx="8327020" cy="6012221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2" y="0"/>
            <a:ext cx="4681776" cy="548888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4017149" y="5909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2"/>
          </p:nvPr>
        </p:nvSpPr>
        <p:spPr>
          <a:xfrm>
            <a:off x="8027122" y="6155268"/>
            <a:ext cx="31008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5C5FB9C9-EE54-441F-8402-80FD6B5551F2}" type="datetime4">
              <a:rPr lang="en-CA" smtClean="0"/>
              <a:t>April 14, 2021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2726" y="6155267"/>
            <a:ext cx="871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09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945185" y="737707"/>
            <a:ext cx="8471495" cy="2981242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the </a:t>
            </a:r>
            <a:br>
              <a:rPr lang="en-US" dirty="0"/>
            </a:br>
            <a:r>
              <a:rPr lang="en-US" dirty="0"/>
              <a:t>document title</a:t>
            </a:r>
            <a:endParaRPr lang="en-CA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945185" y="3734159"/>
            <a:ext cx="8471495" cy="1072335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rgbClr val="FFFFFF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1"/>
            <a:ext cx="7895541" cy="5627857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559780" y="1"/>
            <a:ext cx="5629044" cy="2906899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5382723" y="3214456"/>
            <a:ext cx="6806100" cy="3643545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8055339" y="6155268"/>
            <a:ext cx="30725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F1661548-9466-490A-95F7-5CE8DEB29254}" type="datetime4">
              <a:rPr lang="en-CA" smtClean="0"/>
              <a:t>April 14, 2021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62726" y="6155267"/>
            <a:ext cx="871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962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630855" y="404485"/>
            <a:ext cx="10485806" cy="4709383"/>
          </a:xfrm>
        </p:spPr>
        <p:txBody>
          <a:bodyPr wrap="square" anchor="t">
            <a:noAutofit/>
          </a:bodyPr>
          <a:lstStyle>
            <a:lvl1pPr indent="0" algn="l">
              <a:lnSpc>
                <a:spcPts val="5100"/>
              </a:lnSpc>
              <a:spcAft>
                <a:spcPts val="0"/>
              </a:spcAft>
              <a:defRPr sz="48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closing message</a:t>
            </a:r>
            <a:endParaRPr lang="en-CA"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2"/>
          </p:nvPr>
        </p:nvSpPr>
        <p:spPr>
          <a:xfrm>
            <a:off x="8365701" y="6155268"/>
            <a:ext cx="27622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4BE7BE7E-D0A3-4C69-90A0-7D32C3CFA425}" type="datetime4">
              <a:rPr lang="en-CA" smtClean="0"/>
              <a:t>April 14, 2021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0834511" y="6155268"/>
            <a:ext cx="9000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487984" y="475061"/>
            <a:ext cx="4259113" cy="2981242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87984" y="3607699"/>
            <a:ext cx="4259113" cy="1072335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87984" y="1251896"/>
            <a:ext cx="4259113" cy="1993010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87984" y="3600955"/>
            <a:ext cx="1583577" cy="528820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954929" y="3904417"/>
            <a:ext cx="5475071" cy="1421191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954929" y="5404022"/>
            <a:ext cx="5475071" cy="689121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479859" y="542092"/>
            <a:ext cx="3368242" cy="26868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79859" y="3467100"/>
            <a:ext cx="3368242" cy="1006793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346509" y="1294568"/>
            <a:ext cx="5549466" cy="143910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46509" y="2962275"/>
            <a:ext cx="3368242" cy="1006793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880534" y="4054793"/>
            <a:ext cx="5549466" cy="143910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880534" y="5484376"/>
            <a:ext cx="3368242" cy="671394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7403334" y="2907963"/>
            <a:ext cx="4302891" cy="143910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</a:t>
            </a:r>
            <a:br>
              <a:rPr lang="en-US" dirty="0"/>
            </a:br>
            <a:r>
              <a:rPr lang="en-US" dirty="0"/>
              <a:t>the document </a:t>
            </a:r>
            <a:br>
              <a:rPr lang="en-US" dirty="0"/>
            </a:br>
            <a:r>
              <a:rPr lang="en-US" dirty="0"/>
              <a:t>title</a:t>
            </a:r>
            <a:endParaRPr lang="en-CA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498584" y="4990941"/>
            <a:ext cx="3368242" cy="671394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7297" y="392415"/>
            <a:ext cx="11256825" cy="10698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7297" y="1472184"/>
            <a:ext cx="11256825" cy="4212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	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7646232" y="6155268"/>
            <a:ext cx="3516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95FB6EEC-87E9-4A43-B231-6FB80CD56BBF}" type="datetime4">
              <a:rPr lang="en-CA" smtClean="0"/>
              <a:t>April 14, 2021</a:t>
            </a:fld>
            <a:r>
              <a:rPr lang="en-CA"/>
              <a:t>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162270" y="6155268"/>
            <a:ext cx="440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48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53" r:id="rId15"/>
    <p:sldLayoutId id="2147483654" r:id="rId16"/>
    <p:sldLayoutId id="2147483655" r:id="rId17"/>
    <p:sldLayoutId id="2147483656" r:id="rId18"/>
    <p:sldLayoutId id="2147483657" r:id="rId19"/>
    <p:sldLayoutId id="2147483658" r:id="rId20"/>
    <p:sldLayoutId id="2147483661" r:id="rId21"/>
    <p:sldLayoutId id="2147483662" r:id="rId22"/>
  </p:sldLayoutIdLst>
  <p:hf hdr="0" ftr="0"/>
  <p:txStyles>
    <p:titleStyle>
      <a:lvl1pPr indent="-347472" algn="l" defTabSz="914400" rtl="0" eaLnBrk="1" latinLnBrk="0" hangingPunct="1">
        <a:lnSpc>
          <a:spcPts val="2660"/>
        </a:lnSpc>
        <a:spcBef>
          <a:spcPct val="0"/>
        </a:spcBef>
        <a:buNone/>
        <a:defRPr sz="2800" b="1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400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30400" algn="l" defTabSz="914400" rtl="0" eaLnBrk="1" latinLnBrk="0" hangingPunct="1">
        <a:spcBef>
          <a:spcPts val="672"/>
        </a:spcBef>
        <a:buClr>
          <a:schemeClr val="tx1"/>
        </a:buClr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687600" indent="-228600" algn="l" defTabSz="914400" rtl="0" eaLnBrk="1" latinLnBrk="0" hangingPunct="1">
        <a:lnSpc>
          <a:spcPct val="100000"/>
        </a:lnSpc>
        <a:spcBef>
          <a:spcPts val="576"/>
        </a:spcBef>
        <a:buClr>
          <a:schemeClr val="tx1"/>
        </a:buClr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30400" algn="l" defTabSz="914400" rtl="0" eaLnBrk="1" latinLnBrk="0" hangingPunct="1">
        <a:lnSpc>
          <a:spcPct val="100000"/>
        </a:lnSpc>
        <a:spcBef>
          <a:spcPts val="480"/>
        </a:spcBef>
        <a:buClr>
          <a:schemeClr val="tx1"/>
        </a:buClr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ts val="2100"/>
        </a:lnSpc>
        <a:spcBef>
          <a:spcPts val="0"/>
        </a:spcBef>
        <a:buClr>
          <a:srgbClr val="3CA9E0"/>
        </a:buClr>
        <a:buFont typeface="Arial" pitchFamily="34" charset="0"/>
        <a:buChar char="•"/>
        <a:defRPr sz="1500" kern="12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image" Target="../media/image39.png"/><Relationship Id="rId7" Type="http://schemas.openxmlformats.org/officeDocument/2006/relationships/oleObject" Target="../embeddings/oleObject2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000" y="490603"/>
            <a:ext cx="4762500" cy="2832100"/>
          </a:xfrm>
        </p:spPr>
        <p:txBody>
          <a:bodyPr/>
          <a:lstStyle/>
          <a:p>
            <a:r>
              <a:rPr lang="en-US" sz="3800" dirty="0"/>
              <a:t>Colorectal Cancer Survival Prediction using a Cluster then Predict Model</a:t>
            </a:r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87867" y="392415"/>
            <a:ext cx="11456255" cy="770841"/>
          </a:xfrm>
        </p:spPr>
        <p:txBody>
          <a:bodyPr/>
          <a:lstStyle/>
          <a:p>
            <a:r>
              <a:rPr lang="en-CA" sz="3600" u="sng" dirty="0">
                <a:solidFill>
                  <a:schemeClr val="tx1"/>
                </a:solidFill>
              </a:rPr>
              <a:t>Preprocessing – Visualization of Variables</a:t>
            </a:r>
            <a:endParaRPr lang="en-US" sz="3600" u="sng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01246" y="1098439"/>
            <a:ext cx="4239661" cy="46165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latin typeface="+mj-lt"/>
              </a:rPr>
              <a:t>Tumor size</a:t>
            </a:r>
          </a:p>
          <a:p>
            <a:r>
              <a:rPr lang="en-US" sz="1400" dirty="0">
                <a:latin typeface="+mj-lt"/>
              </a:rPr>
              <a:t>000: No mass/tumor found</a:t>
            </a:r>
          </a:p>
          <a:p>
            <a:r>
              <a:rPr lang="en-US" sz="1400" b="1" dirty="0">
                <a:latin typeface="+mj-lt"/>
              </a:rPr>
              <a:t>001-988: 001 - 988 millimeters (Exact size in mm)</a:t>
            </a:r>
          </a:p>
          <a:p>
            <a:r>
              <a:rPr lang="en-US" sz="1400" b="1" dirty="0">
                <a:latin typeface="+mj-lt"/>
              </a:rPr>
              <a:t>989: 989 mm or larger</a:t>
            </a:r>
          </a:p>
          <a:p>
            <a:r>
              <a:rPr lang="en-US" sz="1400" dirty="0">
                <a:latin typeface="+mj-lt"/>
              </a:rPr>
              <a:t>990: Microscopic focus or foci only, no size of focus given</a:t>
            </a:r>
          </a:p>
          <a:p>
            <a:r>
              <a:rPr lang="en-US" sz="1400" dirty="0">
                <a:latin typeface="+mj-lt"/>
              </a:rPr>
              <a:t>991: Described as "less than 1 cm"</a:t>
            </a:r>
          </a:p>
          <a:p>
            <a:r>
              <a:rPr lang="en-US" sz="1400" dirty="0">
                <a:latin typeface="+mj-lt"/>
              </a:rPr>
              <a:t>992: Described as "less than 2 cm," or "greater than 1 cm," or "between 1 cm and 2 cm"</a:t>
            </a:r>
          </a:p>
          <a:p>
            <a:r>
              <a:rPr lang="en-US" sz="1400" dirty="0">
                <a:latin typeface="+mj-lt"/>
              </a:rPr>
              <a:t>993: Described as "less than 3 cm," or "greater than 2 cm," or "between 2 cm and 3 cm"</a:t>
            </a:r>
          </a:p>
          <a:p>
            <a:r>
              <a:rPr lang="en-US" sz="1400" dirty="0">
                <a:latin typeface="+mj-lt"/>
              </a:rPr>
              <a:t>994: Described as "less than 4 cm," or "greater than 3 cm," or "between 3 cm and 4 cm"</a:t>
            </a:r>
          </a:p>
          <a:p>
            <a:r>
              <a:rPr lang="en-US" sz="1400" dirty="0">
                <a:latin typeface="+mj-lt"/>
              </a:rPr>
              <a:t>995: Described as "less than 5 cm," or "greater than 4 cm," or "between 4 cm and 5 cm"</a:t>
            </a:r>
          </a:p>
          <a:p>
            <a:r>
              <a:rPr lang="en-US" sz="1400" dirty="0">
                <a:latin typeface="+mj-lt"/>
              </a:rPr>
              <a:t>998: Familial/multiple polyposis (M-8220/8221)</a:t>
            </a:r>
            <a:endParaRPr lang="en-US" sz="1200" dirty="0">
              <a:latin typeface="+mj-lt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8D658E5-56A3-4F5A-9EA9-A9F9078A8FED}" type="datetime4">
              <a:rPr lang="en-CA" smtClean="0"/>
              <a:t>April 14, 2021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1" name="Picture 10" descr="Chart, bar chart, histogram&#10;&#10;Description automatically generated">
            <a:extLst>
              <a:ext uri="{FF2B5EF4-FFF2-40B4-BE49-F238E27FC236}">
                <a16:creationId xmlns:a16="http://schemas.microsoft.com/office/drawing/2014/main" id="{23E54036-E6BA-44C6-B40C-88AB068AF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607" y="956733"/>
            <a:ext cx="7342322" cy="5198534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056F5A0-C669-418A-B394-4ECC79867DCD}"/>
              </a:ext>
            </a:extLst>
          </p:cNvPr>
          <p:cNvSpPr/>
          <p:nvPr/>
        </p:nvSpPr>
        <p:spPr>
          <a:xfrm>
            <a:off x="8492067" y="4572000"/>
            <a:ext cx="2819400" cy="100753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98482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2B42E53-4C22-4243-9C3F-82889690D996}" type="datetime4">
              <a:rPr lang="en-CA" smtClean="0"/>
              <a:t>April 14, 2021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04F51E-8BA7-402B-A29F-66830CC94D35}"/>
              </a:ext>
            </a:extLst>
          </p:cNvPr>
          <p:cNvSpPr/>
          <p:nvPr/>
        </p:nvSpPr>
        <p:spPr>
          <a:xfrm>
            <a:off x="118533" y="144903"/>
            <a:ext cx="120702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3600" b="1" u="sng" dirty="0">
                <a:solidFill>
                  <a:srgbClr val="000000"/>
                </a:solidFill>
                <a:latin typeface="Arial"/>
                <a:ea typeface="+mj-ea"/>
                <a:cs typeface="+mj-cs"/>
              </a:rPr>
              <a:t>Preprocessing – Visualization of Variables</a:t>
            </a:r>
            <a:endParaRPr lang="en-CA" u="sng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EAE5D0-D47F-4459-B258-2AB0242336C4}"/>
              </a:ext>
            </a:extLst>
          </p:cNvPr>
          <p:cNvSpPr/>
          <p:nvPr/>
        </p:nvSpPr>
        <p:spPr>
          <a:xfrm>
            <a:off x="118533" y="791234"/>
            <a:ext cx="20543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20000"/>
              </a:spcBef>
              <a:buClr>
                <a:srgbClr val="000000"/>
              </a:buClr>
            </a:pPr>
            <a:r>
              <a:rPr lang="en-US" sz="2800" b="1" dirty="0">
                <a:solidFill>
                  <a:srgbClr val="000000"/>
                </a:solidFill>
                <a:latin typeface="Arial"/>
              </a:rPr>
              <a:t>Tumor size</a:t>
            </a:r>
          </a:p>
        </p:txBody>
      </p:sp>
      <p:pic>
        <p:nvPicPr>
          <p:cNvPr id="11" name="Picture 10" descr="Logo, bar chart&#10;&#10;Description automatically generated">
            <a:extLst>
              <a:ext uri="{FF2B5EF4-FFF2-40B4-BE49-F238E27FC236}">
                <a16:creationId xmlns:a16="http://schemas.microsoft.com/office/drawing/2014/main" id="{4631BA6D-A983-4B20-BFDF-5DB22FA81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519" y="3488267"/>
            <a:ext cx="6137382" cy="2666999"/>
          </a:xfrm>
          <a:prstGeom prst="rect">
            <a:avLst/>
          </a:prstGeom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20196472-D8BB-4AEC-AC77-129205535B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33" y="1314454"/>
            <a:ext cx="5803177" cy="25217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24CFB2D-167D-49E1-A501-121B347F437B}"/>
              </a:ext>
            </a:extLst>
          </p:cNvPr>
          <p:cNvSpPr txBox="1"/>
          <p:nvPr/>
        </p:nvSpPr>
        <p:spPr>
          <a:xfrm>
            <a:off x="118534" y="4693950"/>
            <a:ext cx="57249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>
                <a:latin typeface="+mj-lt"/>
              </a:rPr>
              <a:t>Bar chart of survival months for tumors </a:t>
            </a:r>
            <a:r>
              <a:rPr lang="en-CA" b="1" dirty="0">
                <a:latin typeface="+mj-lt"/>
              </a:rPr>
              <a:t>above 150mm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F66706-A174-422B-AC1A-0B09DC0280F7}"/>
              </a:ext>
            </a:extLst>
          </p:cNvPr>
          <p:cNvSpPr txBox="1"/>
          <p:nvPr/>
        </p:nvSpPr>
        <p:spPr>
          <a:xfrm>
            <a:off x="6620227" y="2289200"/>
            <a:ext cx="306564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CA" dirty="0">
                <a:latin typeface="+mj-lt"/>
              </a:rPr>
              <a:t>Bar chart of survival months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EADDE689-7542-4FFA-9F7F-B99F9346AFB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336315" y="3903321"/>
            <a:ext cx="752028" cy="615585"/>
          </a:xfrm>
          <a:prstGeom prst="curvedConnector3">
            <a:avLst>
              <a:gd name="adj1" fmla="val 4324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B3776324-3950-417C-B7B1-9FEC2512FCAF}"/>
              </a:ext>
            </a:extLst>
          </p:cNvPr>
          <p:cNvCxnSpPr>
            <a:cxnSpLocks/>
          </p:cNvCxnSpPr>
          <p:nvPr/>
        </p:nvCxnSpPr>
        <p:spPr>
          <a:xfrm rot="16200000" flipH="1">
            <a:off x="9563100" y="2679700"/>
            <a:ext cx="575734" cy="5334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980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12C8F18B-C78C-4C3A-82F0-881B9E92D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34" y="237067"/>
            <a:ext cx="3369734" cy="558800"/>
          </a:xfrm>
        </p:spPr>
        <p:txBody>
          <a:bodyPr/>
          <a:lstStyle/>
          <a:p>
            <a:r>
              <a:rPr lang="en-US" u="sng" dirty="0">
                <a:solidFill>
                  <a:schemeClr val="tx1"/>
                </a:solidFill>
              </a:rPr>
              <a:t>Data Description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11D321-BCD7-4F66-98AF-3B4538577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34" y="572369"/>
            <a:ext cx="4898457" cy="3335867"/>
          </a:xfrm>
          <a:prstGeom prst="rect">
            <a:avLst/>
          </a:prstGeom>
          <a:noFill/>
        </p:spPr>
      </p:pic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8365701" y="6155268"/>
            <a:ext cx="276223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B3F22E4-B859-4123-90A6-208F260ADB06}" type="datetime4">
              <a:rPr lang="en-CA" smtClean="0"/>
              <a:pPr>
                <a:spcAft>
                  <a:spcPts val="600"/>
                </a:spcAft>
              </a:pPr>
              <a:t>April 14, 2021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4511" y="6155268"/>
            <a:ext cx="90005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2F240A-85E0-4FE5-8644-C58856C70618}"/>
              </a:ext>
            </a:extLst>
          </p:cNvPr>
          <p:cNvSpPr txBox="1"/>
          <p:nvPr/>
        </p:nvSpPr>
        <p:spPr>
          <a:xfrm>
            <a:off x="5364691" y="516467"/>
            <a:ext cx="660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latin typeface="+mj-lt"/>
              </a:rPr>
              <a:t>Ordinal and Nominal Variables were encoded with integers 1-k 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FEC577BB-B704-4648-98DE-3E03A7015C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817626"/>
              </p:ext>
            </p:extLst>
          </p:nvPr>
        </p:nvGraphicFramePr>
        <p:xfrm>
          <a:off x="5476346" y="855021"/>
          <a:ext cx="6004453" cy="1457325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5331450">
                  <a:extLst>
                    <a:ext uri="{9D8B030D-6E8A-4147-A177-3AD203B41FA5}">
                      <a16:colId xmlns:a16="http://schemas.microsoft.com/office/drawing/2014/main" val="419704560"/>
                    </a:ext>
                  </a:extLst>
                </a:gridCol>
                <a:gridCol w="673003">
                  <a:extLst>
                    <a:ext uri="{9D8B030D-6E8A-4147-A177-3AD203B41FA5}">
                      <a16:colId xmlns:a16="http://schemas.microsoft.com/office/drawing/2014/main" val="309504877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1" u="none" strike="noStrike" dirty="0">
                          <a:effectLst/>
                          <a:latin typeface="+mj-lt"/>
                        </a:rPr>
                        <a:t>Derived AJCC T Variable Encoded</a:t>
                      </a:r>
                      <a:endParaRPr lang="fr-FR" sz="1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b="1" u="none" strike="noStrike" dirty="0">
                          <a:effectLst/>
                          <a:latin typeface="+mj-lt"/>
                        </a:rPr>
                        <a:t>Int Value</a:t>
                      </a:r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53045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+mj-lt"/>
                        </a:rPr>
                        <a:t>T0: no evidence of a primary tumor (it cannot be found)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u="none" strike="noStrike" dirty="0">
                          <a:effectLst/>
                          <a:latin typeface="+mj-lt"/>
                        </a:rPr>
                        <a:t>0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8439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latin typeface="+mj-lt"/>
                        </a:rPr>
                        <a:t>Tis: cancer cells are only growing in the layer of cells where they started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u="none" strike="noStrike" dirty="0">
                          <a:effectLst/>
                          <a:latin typeface="+mj-lt"/>
                        </a:rPr>
                        <a:t>1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78684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+mj-lt"/>
                        </a:rPr>
                        <a:t>T1: the tumor has grown into the submucosa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u="none" strike="noStrike" dirty="0">
                          <a:effectLst/>
                          <a:latin typeface="+mj-lt"/>
                        </a:rPr>
                        <a:t>2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22875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  <a:latin typeface="+mj-lt"/>
                        </a:rPr>
                        <a:t>T2: the tumor has grown into the muscularis propria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u="none" strike="noStrike" dirty="0">
                          <a:effectLst/>
                          <a:latin typeface="+mj-lt"/>
                        </a:rPr>
                        <a:t>3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84556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+mj-lt"/>
                        </a:rPr>
                        <a:t>T3: the tumor has grown through the muscularis propria and into the subserosa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u="none" strike="noStrike" dirty="0">
                          <a:effectLst/>
                          <a:latin typeface="+mj-lt"/>
                        </a:rPr>
                        <a:t>4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34366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  <a:latin typeface="+mj-lt"/>
                        </a:rPr>
                        <a:t>T4: the tumor has grown through all layers colon / The tumor has grown into or has attached to other organs or structures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u="none" strike="noStrike" dirty="0">
                          <a:effectLst/>
                          <a:latin typeface="+mj-lt"/>
                        </a:rPr>
                        <a:t>5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6773220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9B342AC9-D21C-46E1-A88D-8EC910DE5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583799"/>
              </p:ext>
            </p:extLst>
          </p:nvPr>
        </p:nvGraphicFramePr>
        <p:xfrm>
          <a:off x="5476347" y="2462099"/>
          <a:ext cx="6004452" cy="952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31449">
                  <a:extLst>
                    <a:ext uri="{9D8B030D-6E8A-4147-A177-3AD203B41FA5}">
                      <a16:colId xmlns:a16="http://schemas.microsoft.com/office/drawing/2014/main" val="1900709334"/>
                    </a:ext>
                  </a:extLst>
                </a:gridCol>
                <a:gridCol w="673003">
                  <a:extLst>
                    <a:ext uri="{9D8B030D-6E8A-4147-A177-3AD203B41FA5}">
                      <a16:colId xmlns:a16="http://schemas.microsoft.com/office/drawing/2014/main" val="184660315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b="1" u="none" strike="noStrike" dirty="0">
                          <a:effectLst/>
                          <a:latin typeface="+mj-lt"/>
                        </a:rPr>
                        <a:t>Grade Variable Encoded</a:t>
                      </a:r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b="1" u="none" strike="noStrike" dirty="0">
                          <a:effectLst/>
                          <a:latin typeface="+mj-lt"/>
                        </a:rPr>
                        <a:t>Int Value</a:t>
                      </a:r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9986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u="none" strike="noStrike" dirty="0">
                          <a:effectLst/>
                          <a:latin typeface="+mj-lt"/>
                        </a:rPr>
                        <a:t>Grade I: Well differentiated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u="none" strike="noStrike" dirty="0">
                          <a:effectLst/>
                          <a:latin typeface="+mj-lt"/>
                        </a:rPr>
                        <a:t>0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35559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u="none" strike="noStrike">
                          <a:effectLst/>
                          <a:latin typeface="+mj-lt"/>
                        </a:rPr>
                        <a:t>Grade II: Moderately differentiated 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u="none" strike="noStrike" dirty="0">
                          <a:effectLst/>
                          <a:latin typeface="+mj-lt"/>
                        </a:rPr>
                        <a:t>1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69025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u="none" strike="noStrike">
                          <a:effectLst/>
                          <a:latin typeface="+mj-lt"/>
                        </a:rPr>
                        <a:t>Grade III: Poorly differentiated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u="none" strike="noStrike" dirty="0">
                          <a:effectLst/>
                          <a:latin typeface="+mj-lt"/>
                        </a:rPr>
                        <a:t>2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880043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u="none" strike="noStrike" dirty="0">
                          <a:effectLst/>
                          <a:latin typeface="+mj-lt"/>
                        </a:rPr>
                        <a:t>Grade IV: Undifferentiated; anaplastic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u="none" strike="noStrike" dirty="0">
                          <a:effectLst/>
                          <a:latin typeface="+mj-lt"/>
                        </a:rPr>
                        <a:t>3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6869999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100A51F-0748-44DE-A906-4C03FBF27B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933786"/>
              </p:ext>
            </p:extLst>
          </p:nvPr>
        </p:nvGraphicFramePr>
        <p:xfrm>
          <a:off x="5476346" y="3595689"/>
          <a:ext cx="6004451" cy="24072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31448">
                  <a:extLst>
                    <a:ext uri="{9D8B030D-6E8A-4147-A177-3AD203B41FA5}">
                      <a16:colId xmlns:a16="http://schemas.microsoft.com/office/drawing/2014/main" val="2440670268"/>
                    </a:ext>
                  </a:extLst>
                </a:gridCol>
                <a:gridCol w="673003">
                  <a:extLst>
                    <a:ext uri="{9D8B030D-6E8A-4147-A177-3AD203B41FA5}">
                      <a16:colId xmlns:a16="http://schemas.microsoft.com/office/drawing/2014/main" val="72934742"/>
                    </a:ext>
                  </a:extLst>
                </a:gridCol>
              </a:tblGrid>
              <a:tr h="200607">
                <a:tc>
                  <a:txBody>
                    <a:bodyPr/>
                    <a:lstStyle/>
                    <a:p>
                      <a:pPr algn="l" fontAlgn="ctr"/>
                      <a:r>
                        <a:rPr lang="en-CA" sz="1000" b="1" u="none" strike="noStrike" dirty="0">
                          <a:effectLst/>
                          <a:latin typeface="+mj-lt"/>
                        </a:rPr>
                        <a:t>Site Variable Encoded</a:t>
                      </a:r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b="1" u="none" strike="noStrike" dirty="0">
                          <a:effectLst/>
                          <a:latin typeface="+mj-lt"/>
                        </a:rPr>
                        <a:t>Int Value</a:t>
                      </a:r>
                      <a:endParaRPr lang="en-CA" sz="1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1803401"/>
                  </a:ext>
                </a:extLst>
              </a:tr>
              <a:tr h="200607">
                <a:tc>
                  <a:txBody>
                    <a:bodyPr/>
                    <a:lstStyle/>
                    <a:p>
                      <a:pPr algn="l" fontAlgn="ctr"/>
                      <a:r>
                        <a:rPr lang="en-CA" sz="1000" u="none" strike="noStrike">
                          <a:effectLst/>
                          <a:latin typeface="+mj-lt"/>
                        </a:rPr>
                        <a:t>Appendix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u="none" strike="noStrike">
                          <a:effectLst/>
                          <a:latin typeface="+mj-lt"/>
                        </a:rPr>
                        <a:t>0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7576962"/>
                  </a:ext>
                </a:extLst>
              </a:tr>
              <a:tr h="200607">
                <a:tc>
                  <a:txBody>
                    <a:bodyPr/>
                    <a:lstStyle/>
                    <a:p>
                      <a:pPr algn="l" fontAlgn="ctr"/>
                      <a:r>
                        <a:rPr lang="en-CA" sz="1000" u="none" strike="noStrike">
                          <a:effectLst/>
                          <a:latin typeface="+mj-lt"/>
                        </a:rPr>
                        <a:t>Ascending Colon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u="none" strike="noStrike">
                          <a:effectLst/>
                          <a:latin typeface="+mj-lt"/>
                        </a:rPr>
                        <a:t>1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9267000"/>
                  </a:ext>
                </a:extLst>
              </a:tr>
              <a:tr h="200607">
                <a:tc>
                  <a:txBody>
                    <a:bodyPr/>
                    <a:lstStyle/>
                    <a:p>
                      <a:pPr algn="l" fontAlgn="ctr"/>
                      <a:r>
                        <a:rPr lang="en-CA" sz="1000" u="none" strike="noStrike">
                          <a:effectLst/>
                          <a:latin typeface="+mj-lt"/>
                        </a:rPr>
                        <a:t>Cecum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u="none" strike="noStrike">
                          <a:effectLst/>
                          <a:latin typeface="+mj-lt"/>
                        </a:rPr>
                        <a:t>2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714948"/>
                  </a:ext>
                </a:extLst>
              </a:tr>
              <a:tr h="200607">
                <a:tc>
                  <a:txBody>
                    <a:bodyPr/>
                    <a:lstStyle/>
                    <a:p>
                      <a:pPr algn="l" fontAlgn="ctr"/>
                      <a:r>
                        <a:rPr lang="en-CA" sz="1000" u="none" strike="noStrike">
                          <a:effectLst/>
                          <a:latin typeface="+mj-lt"/>
                        </a:rPr>
                        <a:t>Descending Colon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u="none" strike="noStrike">
                          <a:effectLst/>
                          <a:latin typeface="+mj-lt"/>
                        </a:rPr>
                        <a:t>3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1988889"/>
                  </a:ext>
                </a:extLst>
              </a:tr>
              <a:tr h="200607">
                <a:tc>
                  <a:txBody>
                    <a:bodyPr/>
                    <a:lstStyle/>
                    <a:p>
                      <a:pPr algn="l" fontAlgn="ctr"/>
                      <a:r>
                        <a:rPr lang="en-CA" sz="1000" u="none" strike="noStrike">
                          <a:effectLst/>
                          <a:latin typeface="+mj-lt"/>
                        </a:rPr>
                        <a:t>Hepatic Flexure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u="none" strike="noStrike">
                          <a:effectLst/>
                          <a:latin typeface="+mj-lt"/>
                        </a:rPr>
                        <a:t>4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6010013"/>
                  </a:ext>
                </a:extLst>
              </a:tr>
              <a:tr h="200607">
                <a:tc>
                  <a:txBody>
                    <a:bodyPr/>
                    <a:lstStyle/>
                    <a:p>
                      <a:pPr algn="l" fontAlgn="ctr"/>
                      <a:r>
                        <a:rPr lang="en-CA" sz="1000" u="none" strike="noStrike">
                          <a:effectLst/>
                          <a:latin typeface="+mj-lt"/>
                        </a:rPr>
                        <a:t>Large Intestine, NOS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u="none" strike="noStrike">
                          <a:effectLst/>
                          <a:latin typeface="+mj-lt"/>
                        </a:rPr>
                        <a:t>5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5833599"/>
                  </a:ext>
                </a:extLst>
              </a:tr>
              <a:tr h="200607">
                <a:tc>
                  <a:txBody>
                    <a:bodyPr/>
                    <a:lstStyle/>
                    <a:p>
                      <a:pPr algn="l" fontAlgn="ctr"/>
                      <a:r>
                        <a:rPr lang="en-CA" sz="1000" u="none" strike="noStrike">
                          <a:effectLst/>
                          <a:latin typeface="+mj-lt"/>
                        </a:rPr>
                        <a:t>Rectosigmoid Junction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u="none" strike="noStrike">
                          <a:effectLst/>
                          <a:latin typeface="+mj-lt"/>
                        </a:rPr>
                        <a:t>6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7158394"/>
                  </a:ext>
                </a:extLst>
              </a:tr>
              <a:tr h="200607">
                <a:tc>
                  <a:txBody>
                    <a:bodyPr/>
                    <a:lstStyle/>
                    <a:p>
                      <a:pPr algn="l" fontAlgn="ctr"/>
                      <a:r>
                        <a:rPr lang="en-CA" sz="1000" u="none" strike="noStrike">
                          <a:effectLst/>
                          <a:latin typeface="+mj-lt"/>
                        </a:rPr>
                        <a:t>Rectum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u="none" strike="noStrike">
                          <a:effectLst/>
                          <a:latin typeface="+mj-lt"/>
                        </a:rPr>
                        <a:t>7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6604479"/>
                  </a:ext>
                </a:extLst>
              </a:tr>
              <a:tr h="200607">
                <a:tc>
                  <a:txBody>
                    <a:bodyPr/>
                    <a:lstStyle/>
                    <a:p>
                      <a:pPr algn="l" fontAlgn="ctr"/>
                      <a:r>
                        <a:rPr lang="en-CA" sz="1000" u="none" strike="noStrike">
                          <a:effectLst/>
                          <a:latin typeface="+mj-lt"/>
                        </a:rPr>
                        <a:t>Sigmoid Colon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u="none" strike="noStrike">
                          <a:effectLst/>
                          <a:latin typeface="+mj-lt"/>
                        </a:rPr>
                        <a:t>8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4522539"/>
                  </a:ext>
                </a:extLst>
              </a:tr>
              <a:tr h="200607">
                <a:tc>
                  <a:txBody>
                    <a:bodyPr/>
                    <a:lstStyle/>
                    <a:p>
                      <a:pPr algn="l" fontAlgn="ctr"/>
                      <a:r>
                        <a:rPr lang="en-CA" sz="1000" u="none" strike="noStrike">
                          <a:effectLst/>
                          <a:latin typeface="+mj-lt"/>
                        </a:rPr>
                        <a:t>Splenic Flexure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u="none" strike="noStrike" dirty="0">
                          <a:effectLst/>
                          <a:latin typeface="+mj-lt"/>
                        </a:rPr>
                        <a:t>9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0636516"/>
                  </a:ext>
                </a:extLst>
              </a:tr>
              <a:tr h="200607">
                <a:tc>
                  <a:txBody>
                    <a:bodyPr/>
                    <a:lstStyle/>
                    <a:p>
                      <a:pPr algn="l" fontAlgn="ctr"/>
                      <a:r>
                        <a:rPr lang="en-CA" sz="1000" u="none" strike="noStrike">
                          <a:effectLst/>
                          <a:latin typeface="+mj-lt"/>
                        </a:rPr>
                        <a:t>Transverse Colon</a:t>
                      </a:r>
                      <a:endParaRPr lang="en-CA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000" u="none" strike="noStrike" dirty="0">
                          <a:effectLst/>
                          <a:latin typeface="+mj-lt"/>
                        </a:rPr>
                        <a:t>10</a:t>
                      </a:r>
                      <a:endParaRPr lang="en-CA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1581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1826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F1B0C-693A-4848-B0B7-6F07E18D6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98" y="392415"/>
            <a:ext cx="9393302" cy="496585"/>
          </a:xfrm>
        </p:spPr>
        <p:txBody>
          <a:bodyPr/>
          <a:lstStyle/>
          <a:p>
            <a:r>
              <a:rPr lang="en-CA" u="sng" dirty="0">
                <a:solidFill>
                  <a:schemeClr val="tx1"/>
                </a:solidFill>
              </a:rPr>
              <a:t>Unsupervised Clustering: Elbow Method </a:t>
            </a:r>
            <a:r>
              <a:rPr lang="en-CA" u="sng" dirty="0">
                <a:solidFill>
                  <a:schemeClr val="tx1"/>
                </a:solidFill>
                <a:sym typeface="Wingdings" panose="05000000000000000000" pitchFamily="2" charset="2"/>
              </a:rPr>
              <a:t> 2 Clusters</a:t>
            </a:r>
            <a:endParaRPr lang="en-CA" u="sng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8F94D-ED41-4465-AFED-A5BE536B308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168A5A-A516-41BB-9D52-7F203B5E4F54}" type="datetime4">
              <a:rPr lang="en-CA" smtClean="0"/>
              <a:t>April 14, 2021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52EC11-B482-411C-8B5E-825B85F1C8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793165D-946B-4DB0-9E3E-86CB29689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97" y="1020454"/>
            <a:ext cx="5318917" cy="3820824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E3958CA3-66EC-41CC-8DA9-0EEB7387D2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921" y="2164080"/>
            <a:ext cx="5447618" cy="399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1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F1B0C-693A-4848-B0B7-6F07E18D6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29" y="166913"/>
            <a:ext cx="12058196" cy="858124"/>
          </a:xfrm>
        </p:spPr>
        <p:txBody>
          <a:bodyPr/>
          <a:lstStyle/>
          <a:p>
            <a:r>
              <a:rPr lang="en-CA" u="sng" dirty="0">
                <a:solidFill>
                  <a:schemeClr val="tx1"/>
                </a:solidFill>
              </a:rPr>
              <a:t>Unsupervised Clustering: </a:t>
            </a:r>
            <a:br>
              <a:rPr lang="en-CA" u="sng" dirty="0">
                <a:solidFill>
                  <a:schemeClr val="tx1"/>
                </a:solidFill>
              </a:rPr>
            </a:br>
            <a:r>
              <a:rPr lang="en-CA" u="sng" dirty="0">
                <a:solidFill>
                  <a:schemeClr val="tx1"/>
                </a:solidFill>
              </a:rPr>
              <a:t>Train/Test Split, K-means Cluster and Scaling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5125A-CC8A-4C41-A6DA-5DD5D2551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839" y="1043606"/>
            <a:ext cx="8827105" cy="421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000" dirty="0">
                <a:latin typeface="+mj-lt"/>
              </a:rPr>
              <a:t>datasets = {</a:t>
            </a:r>
          </a:p>
          <a:p>
            <a:pPr marL="0" indent="0">
              <a:buNone/>
            </a:pPr>
            <a:r>
              <a:rPr lang="en-CA" sz="2000" dirty="0">
                <a:latin typeface="+mj-lt"/>
              </a:rPr>
              <a:t>	'base': (</a:t>
            </a:r>
            <a:r>
              <a:rPr lang="en-CA" sz="2000" dirty="0" err="1">
                <a:latin typeface="+mj-lt"/>
              </a:rPr>
              <a:t>X_train_base</a:t>
            </a:r>
            <a:r>
              <a:rPr lang="en-CA" sz="2000" dirty="0">
                <a:latin typeface="+mj-lt"/>
              </a:rPr>
              <a:t>, </a:t>
            </a:r>
            <a:r>
              <a:rPr lang="en-CA" sz="2000" dirty="0" err="1">
                <a:latin typeface="+mj-lt"/>
              </a:rPr>
              <a:t>yc_train_base</a:t>
            </a:r>
            <a:r>
              <a:rPr lang="en-CA" sz="2000" dirty="0">
                <a:latin typeface="+mj-lt"/>
              </a:rPr>
              <a:t>, </a:t>
            </a:r>
            <a:r>
              <a:rPr lang="en-CA" sz="2000" dirty="0" err="1">
                <a:latin typeface="+mj-lt"/>
              </a:rPr>
              <a:t>X_test_base</a:t>
            </a:r>
            <a:r>
              <a:rPr lang="en-CA" sz="2000" dirty="0">
                <a:latin typeface="+mj-lt"/>
              </a:rPr>
              <a:t>, </a:t>
            </a:r>
            <a:r>
              <a:rPr lang="en-CA" sz="2000" dirty="0" err="1">
                <a:latin typeface="+mj-lt"/>
              </a:rPr>
              <a:t>yc_test_base</a:t>
            </a:r>
            <a:r>
              <a:rPr lang="en-CA" sz="2000" dirty="0">
                <a:latin typeface="+mj-lt"/>
              </a:rPr>
              <a:t>),</a:t>
            </a:r>
          </a:p>
          <a:p>
            <a:pPr marL="0" indent="0">
              <a:buNone/>
            </a:pPr>
            <a:r>
              <a:rPr lang="en-CA" sz="2000" dirty="0">
                <a:latin typeface="+mj-lt"/>
              </a:rPr>
              <a:t> 	'base': (</a:t>
            </a:r>
            <a:r>
              <a:rPr lang="en-CA" sz="2000" dirty="0" err="1">
                <a:latin typeface="+mj-lt"/>
              </a:rPr>
              <a:t>X_train_base</a:t>
            </a:r>
            <a:r>
              <a:rPr lang="en-CA" sz="2000" dirty="0">
                <a:latin typeface="+mj-lt"/>
              </a:rPr>
              <a:t>, y6_train_base, </a:t>
            </a:r>
            <a:r>
              <a:rPr lang="en-CA" sz="2000" dirty="0" err="1">
                <a:latin typeface="+mj-lt"/>
              </a:rPr>
              <a:t>X_test_base</a:t>
            </a:r>
            <a:r>
              <a:rPr lang="en-CA" sz="2000" dirty="0">
                <a:latin typeface="+mj-lt"/>
              </a:rPr>
              <a:t>, y6_test_base),</a:t>
            </a:r>
          </a:p>
          <a:p>
            <a:pPr marL="0" indent="0">
              <a:buNone/>
            </a:pPr>
            <a:r>
              <a:rPr lang="en-CA" sz="2000" dirty="0">
                <a:latin typeface="+mj-lt"/>
              </a:rPr>
              <a:t>	'base': (</a:t>
            </a:r>
            <a:r>
              <a:rPr lang="en-CA" sz="2000" dirty="0" err="1">
                <a:latin typeface="+mj-lt"/>
              </a:rPr>
              <a:t>X_train_base</a:t>
            </a:r>
            <a:r>
              <a:rPr lang="en-CA" sz="2000" dirty="0">
                <a:latin typeface="+mj-lt"/>
              </a:rPr>
              <a:t>, y3_train_base, </a:t>
            </a:r>
            <a:r>
              <a:rPr lang="en-CA" sz="2000" dirty="0" err="1">
                <a:latin typeface="+mj-lt"/>
              </a:rPr>
              <a:t>X_test_base</a:t>
            </a:r>
            <a:r>
              <a:rPr lang="en-CA" sz="2000" dirty="0">
                <a:latin typeface="+mj-lt"/>
              </a:rPr>
              <a:t>, y3_test_base),</a:t>
            </a:r>
          </a:p>
          <a:p>
            <a:pPr marL="0" indent="0">
              <a:buNone/>
            </a:pPr>
            <a:r>
              <a:rPr lang="en-CA" sz="2000" dirty="0">
                <a:latin typeface="+mj-lt"/>
              </a:rPr>
              <a:t>    	'cluster-0': (X_train0, yc_train0, X_test0, yc_test0),</a:t>
            </a:r>
          </a:p>
          <a:p>
            <a:pPr marL="0" indent="0">
              <a:buNone/>
            </a:pPr>
            <a:r>
              <a:rPr lang="en-CA" sz="2000" dirty="0">
                <a:latin typeface="+mj-lt"/>
              </a:rPr>
              <a:t>	'cluster-0': (X_train0, y6_train0, X_test0, y6_test0), </a:t>
            </a:r>
          </a:p>
          <a:p>
            <a:pPr marL="0" indent="0">
              <a:buNone/>
            </a:pPr>
            <a:r>
              <a:rPr lang="en-CA" sz="2000" dirty="0">
                <a:latin typeface="+mj-lt"/>
              </a:rPr>
              <a:t>	'cluster-0': (X_train0, y3_train0, X_test0, y3_test0),</a:t>
            </a:r>
          </a:p>
          <a:p>
            <a:pPr marL="0" indent="0">
              <a:buNone/>
            </a:pPr>
            <a:r>
              <a:rPr lang="en-CA" sz="2000" dirty="0">
                <a:latin typeface="+mj-lt"/>
              </a:rPr>
              <a:t>	'cluster-1': (X_train1, yc_train1, X_test1, yc_test1),</a:t>
            </a:r>
          </a:p>
          <a:p>
            <a:pPr marL="0" indent="0">
              <a:buNone/>
            </a:pPr>
            <a:r>
              <a:rPr lang="en-CA" sz="2000" dirty="0">
                <a:latin typeface="+mj-lt"/>
              </a:rPr>
              <a:t>	'cluster-1': (X_train1, y6_train1, X_test1, y6_test1),</a:t>
            </a:r>
          </a:p>
          <a:p>
            <a:pPr marL="0" indent="0">
              <a:buNone/>
            </a:pPr>
            <a:r>
              <a:rPr lang="en-CA" sz="2000" dirty="0">
                <a:latin typeface="+mj-lt"/>
              </a:rPr>
              <a:t>	'cluster-1': (X_train1, y3_train1, X_test1, y3_test1),</a:t>
            </a:r>
          </a:p>
          <a:p>
            <a:pPr marL="0" indent="0">
              <a:buNone/>
            </a:pPr>
            <a:r>
              <a:rPr lang="en-CA" sz="2000" dirty="0">
                <a:latin typeface="+mj-lt"/>
              </a:rPr>
              <a:t>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8F94D-ED41-4465-AFED-A5BE536B308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168A5A-A516-41BB-9D52-7F203B5E4F54}" type="datetime4">
              <a:rPr lang="en-CA" smtClean="0"/>
              <a:t>April 14, 2021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52EC11-B482-411C-8B5E-825B85F1C8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057B77-5BB2-4442-A236-E7851BD6BFE7}"/>
              </a:ext>
            </a:extLst>
          </p:cNvPr>
          <p:cNvSpPr txBox="1"/>
          <p:nvPr/>
        </p:nvSpPr>
        <p:spPr>
          <a:xfrm>
            <a:off x="7315199" y="4383314"/>
            <a:ext cx="4614787" cy="175338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numCol="2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b="1" u="sng" dirty="0">
                <a:latin typeface="+mj-lt"/>
              </a:rPr>
              <a:t>Train</a:t>
            </a:r>
          </a:p>
          <a:p>
            <a:pPr>
              <a:lnSpc>
                <a:spcPct val="150000"/>
              </a:lnSpc>
            </a:pPr>
            <a:r>
              <a:rPr lang="en-CA" dirty="0">
                <a:latin typeface="+mj-lt"/>
              </a:rPr>
              <a:t>Base: </a:t>
            </a:r>
            <a:r>
              <a:rPr lang="en-CA" b="1" dirty="0">
                <a:latin typeface="+mj-lt"/>
              </a:rPr>
              <a:t>124918</a:t>
            </a:r>
          </a:p>
          <a:p>
            <a:pPr>
              <a:lnSpc>
                <a:spcPct val="150000"/>
              </a:lnSpc>
            </a:pPr>
            <a:r>
              <a:rPr lang="en-CA" dirty="0">
                <a:latin typeface="+mj-lt"/>
              </a:rPr>
              <a:t>Cluster 0: </a:t>
            </a:r>
            <a:r>
              <a:rPr lang="en-CA" b="1" dirty="0">
                <a:latin typeface="+mj-lt"/>
              </a:rPr>
              <a:t>27596</a:t>
            </a:r>
          </a:p>
          <a:p>
            <a:pPr>
              <a:lnSpc>
                <a:spcPct val="150000"/>
              </a:lnSpc>
            </a:pPr>
            <a:r>
              <a:rPr lang="en-CA" dirty="0">
                <a:latin typeface="+mj-lt"/>
              </a:rPr>
              <a:t>Cluster 1: </a:t>
            </a:r>
            <a:r>
              <a:rPr lang="en-CA" b="1" dirty="0">
                <a:latin typeface="+mj-lt"/>
              </a:rPr>
              <a:t>97322 </a:t>
            </a:r>
          </a:p>
          <a:p>
            <a:pPr>
              <a:lnSpc>
                <a:spcPct val="150000"/>
              </a:lnSpc>
            </a:pPr>
            <a:r>
              <a:rPr lang="en-CA" b="1" u="sng" dirty="0">
                <a:latin typeface="+mj-lt"/>
              </a:rPr>
              <a:t>Test</a:t>
            </a:r>
          </a:p>
          <a:p>
            <a:pPr>
              <a:lnSpc>
                <a:spcPct val="150000"/>
              </a:lnSpc>
            </a:pPr>
            <a:r>
              <a:rPr lang="en-CA" dirty="0">
                <a:latin typeface="+mj-lt"/>
              </a:rPr>
              <a:t>Base: </a:t>
            </a:r>
            <a:r>
              <a:rPr lang="en-CA" b="1" dirty="0">
                <a:latin typeface="+mj-lt"/>
              </a:rPr>
              <a:t>53537</a:t>
            </a:r>
          </a:p>
          <a:p>
            <a:pPr>
              <a:lnSpc>
                <a:spcPct val="150000"/>
              </a:lnSpc>
            </a:pPr>
            <a:r>
              <a:rPr lang="en-CA" dirty="0">
                <a:latin typeface="+mj-lt"/>
              </a:rPr>
              <a:t>Cluster 0: </a:t>
            </a:r>
            <a:r>
              <a:rPr lang="en-CA" b="1" dirty="0">
                <a:latin typeface="+mj-lt"/>
              </a:rPr>
              <a:t>11697</a:t>
            </a:r>
          </a:p>
          <a:p>
            <a:pPr>
              <a:lnSpc>
                <a:spcPct val="150000"/>
              </a:lnSpc>
            </a:pPr>
            <a:r>
              <a:rPr lang="en-CA" dirty="0">
                <a:latin typeface="+mj-lt"/>
              </a:rPr>
              <a:t>Cluster 1: </a:t>
            </a:r>
            <a:r>
              <a:rPr lang="en-CA" b="1" dirty="0">
                <a:latin typeface="+mj-lt"/>
              </a:rPr>
              <a:t>41840</a:t>
            </a:r>
          </a:p>
        </p:txBody>
      </p:sp>
    </p:spTree>
    <p:extLst>
      <p:ext uri="{BB962C8B-B14F-4D97-AF65-F5344CB8AC3E}">
        <p14:creationId xmlns:p14="http://schemas.microsoft.com/office/powerpoint/2010/main" val="1227587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F1B0C-693A-4848-B0B7-6F07E18D6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97" y="392415"/>
            <a:ext cx="11256825" cy="609324"/>
          </a:xfrm>
        </p:spPr>
        <p:txBody>
          <a:bodyPr/>
          <a:lstStyle/>
          <a:p>
            <a:r>
              <a:rPr lang="en-CA" u="sng" dirty="0">
                <a:solidFill>
                  <a:schemeClr val="tx1"/>
                </a:solidFill>
              </a:rPr>
              <a:t>Model Comparison on Base</a:t>
            </a:r>
          </a:p>
        </p:txBody>
      </p:sp>
      <p:pic>
        <p:nvPicPr>
          <p:cNvPr id="7" name="Content Placeholder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6252011B-EDFE-474A-87C9-AA69A7EFC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750" y="1169761"/>
            <a:ext cx="6480280" cy="451847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8F94D-ED41-4465-AFED-A5BE536B308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168A5A-A516-41BB-9D52-7F203B5E4F54}" type="datetime4">
              <a:rPr lang="en-CA" smtClean="0"/>
              <a:t>April 14, 2021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52EC11-B482-411C-8B5E-825B85F1C8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583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F1B0C-693A-4848-B0B7-6F07E18D6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97" y="392415"/>
            <a:ext cx="11256825" cy="609324"/>
          </a:xfrm>
        </p:spPr>
        <p:txBody>
          <a:bodyPr/>
          <a:lstStyle/>
          <a:p>
            <a:r>
              <a:rPr lang="en-CA" u="sng" dirty="0">
                <a:solidFill>
                  <a:schemeClr val="tx1"/>
                </a:solidFill>
              </a:rPr>
              <a:t>Logistic Regression on base, cluster 0 and cluster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5125A-CC8A-4C41-A6DA-5DD5D2551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0287" y="1001740"/>
            <a:ext cx="11432538" cy="1770490"/>
          </a:xfrm>
        </p:spPr>
        <p:txBody>
          <a:bodyPr>
            <a:normAutofit fontScale="92500" lnSpcReduction="10000"/>
          </a:bodyPr>
          <a:lstStyle/>
          <a:p>
            <a:r>
              <a:rPr lang="en-CA" dirty="0">
                <a:latin typeface="+mj-lt"/>
              </a:rPr>
              <a:t>Why F1-score used:</a:t>
            </a:r>
          </a:p>
          <a:p>
            <a:pPr lvl="1"/>
            <a:r>
              <a:rPr lang="en-US" dirty="0">
                <a:latin typeface="+mj-lt"/>
              </a:rPr>
              <a:t>F1-score minimizes impact of outliers because it takes reciprocal of it, mitigates the impact of large outliers</a:t>
            </a:r>
          </a:p>
          <a:p>
            <a:pPr lvl="1"/>
            <a:r>
              <a:rPr lang="en-US" dirty="0">
                <a:latin typeface="+mj-lt"/>
              </a:rPr>
              <a:t>Cannot have a high F1-score if either recall or precision is very low</a:t>
            </a:r>
          </a:p>
          <a:p>
            <a:pPr lvl="1"/>
            <a:r>
              <a:rPr lang="en-US" dirty="0">
                <a:latin typeface="+mj-lt"/>
              </a:rPr>
              <a:t>F1-score puts more weight on False Negatives and False Positives</a:t>
            </a:r>
          </a:p>
          <a:p>
            <a:pPr marL="0" indent="0">
              <a:buNone/>
            </a:pPr>
            <a:endParaRPr lang="en-CA" dirty="0">
              <a:latin typeface="+mj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8F94D-ED41-4465-AFED-A5BE536B308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168A5A-A516-41BB-9D52-7F203B5E4F54}" type="datetime4">
              <a:rPr lang="en-CA" smtClean="0"/>
              <a:t>April 14, 2021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52EC11-B482-411C-8B5E-825B85F1C8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7219EA-08CF-4851-8E25-050F7F9A6A52}"/>
              </a:ext>
            </a:extLst>
          </p:cNvPr>
          <p:cNvSpPr txBox="1"/>
          <p:nvPr/>
        </p:nvSpPr>
        <p:spPr>
          <a:xfrm>
            <a:off x="595088" y="5500661"/>
            <a:ext cx="23367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latin typeface="+mj-lt"/>
              </a:rPr>
              <a:t>Base </a:t>
            </a:r>
            <a:r>
              <a:rPr lang="en-CA" sz="1600" dirty="0">
                <a:latin typeface="+mj-lt"/>
              </a:rPr>
              <a:t>Accuracy: 0.521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ACAE52-CF6E-4041-B4A7-6388395CC22C}"/>
              </a:ext>
            </a:extLst>
          </p:cNvPr>
          <p:cNvSpPr txBox="1"/>
          <p:nvPr/>
        </p:nvSpPr>
        <p:spPr>
          <a:xfrm>
            <a:off x="4650241" y="5500661"/>
            <a:ext cx="2737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latin typeface="+mj-lt"/>
              </a:rPr>
              <a:t>Cluster 0 </a:t>
            </a:r>
            <a:r>
              <a:rPr lang="en-CA" sz="1600" dirty="0">
                <a:latin typeface="+mj-lt"/>
              </a:rPr>
              <a:t>Accuracy: 0.506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09FC1D-1A1F-490F-AEAD-2498F3DA422C}"/>
              </a:ext>
            </a:extLst>
          </p:cNvPr>
          <p:cNvSpPr txBox="1"/>
          <p:nvPr/>
        </p:nvSpPr>
        <p:spPr>
          <a:xfrm>
            <a:off x="8834483" y="5517706"/>
            <a:ext cx="2888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latin typeface="+mj-lt"/>
              </a:rPr>
              <a:t>Cluster 1 </a:t>
            </a:r>
            <a:r>
              <a:rPr lang="en-CA" sz="1600" dirty="0">
                <a:latin typeface="+mj-lt"/>
              </a:rPr>
              <a:t>Accuracy: 0.526</a:t>
            </a:r>
          </a:p>
        </p:txBody>
      </p:sp>
      <p:pic>
        <p:nvPicPr>
          <p:cNvPr id="15" name="Picture 14" descr="A picture containing text, orange&#10;&#10;Description automatically generated">
            <a:extLst>
              <a:ext uri="{FF2B5EF4-FFF2-40B4-BE49-F238E27FC236}">
                <a16:creationId xmlns:a16="http://schemas.microsoft.com/office/drawing/2014/main" id="{724DA29E-1189-4FB8-BDB7-94BA5F8F9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550" y="2724620"/>
            <a:ext cx="2083836" cy="9724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35AE39-A639-448C-BF09-D42AC8725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84" y="3838323"/>
            <a:ext cx="3742303" cy="1385372"/>
          </a:xfrm>
          <a:prstGeom prst="rect">
            <a:avLst/>
          </a:prstGeom>
          <a:ln w="12700">
            <a:solidFill>
              <a:schemeClr val="tx1">
                <a:alpha val="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95B68FC6-3524-4300-A337-EA7419F975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6063064"/>
              </p:ext>
            </p:extLst>
          </p:nvPr>
        </p:nvGraphicFramePr>
        <p:xfrm>
          <a:off x="4821550" y="2724620"/>
          <a:ext cx="1842634" cy="932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1504800" imgH="762120" progId="Paint.Picture">
                  <p:embed/>
                </p:oleObj>
              </mc:Choice>
              <mc:Fallback>
                <p:oleObj name="Bitmap Image" r:id="rId5" imgW="1504800" imgH="7621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21550" y="2724620"/>
                        <a:ext cx="1842634" cy="9329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09A4A2FA-2173-439A-B064-62A9A29168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7011" y="3838324"/>
            <a:ext cx="3607789" cy="13157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90E0485-9238-43EB-B075-F52664D870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4483" y="2772230"/>
            <a:ext cx="1917753" cy="840364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553045D8-5D22-44D3-A53C-114A9084B365}"/>
              </a:ext>
            </a:extLst>
          </p:cNvPr>
          <p:cNvSpPr/>
          <p:nvPr/>
        </p:nvSpPr>
        <p:spPr>
          <a:xfrm>
            <a:off x="2634343" y="5031314"/>
            <a:ext cx="595086" cy="24558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257522C-7EB8-4FA1-9746-D478AD0EB37D}"/>
              </a:ext>
            </a:extLst>
          </p:cNvPr>
          <p:cNvSpPr/>
          <p:nvPr/>
        </p:nvSpPr>
        <p:spPr>
          <a:xfrm>
            <a:off x="6664184" y="4956309"/>
            <a:ext cx="595086" cy="245584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77E4A26-46C9-4DF1-95E0-FAF753951B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0057" y="3787043"/>
            <a:ext cx="3777501" cy="1372842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7B35912A-EA95-4036-BCC1-20C20126B03F}"/>
              </a:ext>
            </a:extLst>
          </p:cNvPr>
          <p:cNvSpPr/>
          <p:nvPr/>
        </p:nvSpPr>
        <p:spPr>
          <a:xfrm>
            <a:off x="10551886" y="4956309"/>
            <a:ext cx="595086" cy="262389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5172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F1B0C-693A-4848-B0B7-6F07E18D6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u="sng" dirty="0">
                <a:solidFill>
                  <a:schemeClr val="tx1"/>
                </a:solidFill>
              </a:rPr>
              <a:t>Linear Regression on 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5125A-CC8A-4C41-A6DA-5DD5D2551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000" y="927340"/>
            <a:ext cx="5862230" cy="2501660"/>
          </a:xfrm>
        </p:spPr>
        <p:txBody>
          <a:bodyPr>
            <a:normAutofit/>
          </a:bodyPr>
          <a:lstStyle/>
          <a:p>
            <a:r>
              <a:rPr lang="en-CA" sz="3200" dirty="0">
                <a:latin typeface="+mj-lt"/>
              </a:rPr>
              <a:t>RMSE: </a:t>
            </a:r>
            <a:r>
              <a:rPr lang="en-CA" sz="3200" b="1" dirty="0">
                <a:latin typeface="+mj-lt"/>
              </a:rPr>
              <a:t>33.776982044560825</a:t>
            </a:r>
          </a:p>
          <a:p>
            <a:r>
              <a:rPr lang="en-CA" sz="3200" dirty="0">
                <a:latin typeface="+mj-lt"/>
              </a:rPr>
              <a:t>Calculated prediction interval: </a:t>
            </a:r>
          </a:p>
          <a:p>
            <a:pPr lvl="2"/>
            <a:r>
              <a:rPr lang="en-CA" sz="2800" dirty="0">
                <a:latin typeface="+mj-lt"/>
              </a:rPr>
              <a:t>+/- (2 * RMSE): </a:t>
            </a:r>
            <a:r>
              <a:rPr lang="en-CA" sz="2800" b="1" dirty="0">
                <a:latin typeface="+mj-lt"/>
              </a:rPr>
              <a:t>+/- 67.55</a:t>
            </a:r>
          </a:p>
          <a:p>
            <a:r>
              <a:rPr lang="en-CA" sz="3200" dirty="0">
                <a:latin typeface="+mj-lt"/>
              </a:rPr>
              <a:t>R</a:t>
            </a:r>
            <a:r>
              <a:rPr lang="en-CA" sz="3200" baseline="30000" dirty="0">
                <a:latin typeface="+mj-lt"/>
              </a:rPr>
              <a:t>2</a:t>
            </a:r>
            <a:r>
              <a:rPr lang="en-CA" sz="3200" dirty="0">
                <a:latin typeface="+mj-lt"/>
              </a:rPr>
              <a:t> = </a:t>
            </a:r>
            <a:r>
              <a:rPr lang="en-CA" sz="3200" b="1" dirty="0">
                <a:latin typeface="+mj-lt"/>
              </a:rPr>
              <a:t>0.20495609122261427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8F94D-ED41-4465-AFED-A5BE536B308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168A5A-A516-41BB-9D52-7F203B5E4F54}" type="datetime4">
              <a:rPr lang="en-CA" smtClean="0"/>
              <a:t>April 14, 2021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52EC11-B482-411C-8B5E-825B85F1C8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1E5CCB81-3DED-4783-B130-09B47D399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629" y="2193609"/>
            <a:ext cx="5627745" cy="388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58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F1B0C-693A-4848-B0B7-6F07E18D6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703" y="394742"/>
            <a:ext cx="6824777" cy="1069848"/>
          </a:xfrm>
        </p:spPr>
        <p:txBody>
          <a:bodyPr/>
          <a:lstStyle/>
          <a:p>
            <a:r>
              <a:rPr lang="en-CA" u="sng" dirty="0">
                <a:solidFill>
                  <a:schemeClr val="tx1"/>
                </a:solidFill>
              </a:rPr>
              <a:t>Tweaking model: Filtered Dataset</a:t>
            </a:r>
          </a:p>
        </p:txBody>
      </p:sp>
      <p:pic>
        <p:nvPicPr>
          <p:cNvPr id="7" name="Content Placeholder 6" descr="Chart, histogram&#10;&#10;Description automatically generated">
            <a:extLst>
              <a:ext uri="{FF2B5EF4-FFF2-40B4-BE49-F238E27FC236}">
                <a16:creationId xmlns:a16="http://schemas.microsoft.com/office/drawing/2014/main" id="{77997427-AC42-4164-B768-CE26550BF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4" y="1103143"/>
            <a:ext cx="6632274" cy="465171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8F94D-ED41-4465-AFED-A5BE536B308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168A5A-A516-41BB-9D52-7F203B5E4F54}" type="datetime4">
              <a:rPr lang="en-CA" smtClean="0"/>
              <a:t>April 14, 2021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52EC11-B482-411C-8B5E-825B85F1C8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B4BFF86-4A36-4C4A-8657-A5257B201F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742383"/>
              </p:ext>
            </p:extLst>
          </p:nvPr>
        </p:nvGraphicFramePr>
        <p:xfrm>
          <a:off x="8595360" y="2665032"/>
          <a:ext cx="2762235" cy="25722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62235">
                  <a:extLst>
                    <a:ext uri="{9D8B030D-6E8A-4147-A177-3AD203B41FA5}">
                      <a16:colId xmlns:a16="http://schemas.microsoft.com/office/drawing/2014/main" val="2177654200"/>
                    </a:ext>
                  </a:extLst>
                </a:gridCol>
              </a:tblGrid>
              <a:tr h="257772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 dirty="0">
                          <a:effectLst/>
                          <a:latin typeface="+mj-lt"/>
                        </a:rPr>
                        <a:t>Regional nodes positive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352322"/>
                  </a:ext>
                </a:extLst>
              </a:tr>
              <a:tr h="257772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 dirty="0">
                          <a:effectLst/>
                          <a:latin typeface="+mj-lt"/>
                        </a:rPr>
                        <a:t>Derived AJCC Stage Group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6607083"/>
                  </a:ext>
                </a:extLst>
              </a:tr>
              <a:tr h="257772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 dirty="0">
                          <a:effectLst/>
                          <a:latin typeface="+mj-lt"/>
                        </a:rPr>
                        <a:t>Derived AJCC M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0101314"/>
                  </a:ext>
                </a:extLst>
              </a:tr>
              <a:tr h="257772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 dirty="0">
                          <a:effectLst/>
                          <a:latin typeface="+mj-lt"/>
                        </a:rPr>
                        <a:t>Derived AJCC N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0630693"/>
                  </a:ext>
                </a:extLst>
              </a:tr>
              <a:tr h="257772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 dirty="0">
                          <a:effectLst/>
                          <a:latin typeface="+mj-lt"/>
                        </a:rPr>
                        <a:t>Tumor Size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1027273"/>
                  </a:ext>
                </a:extLst>
              </a:tr>
              <a:tr h="252348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 dirty="0">
                          <a:effectLst/>
                          <a:latin typeface="+mj-lt"/>
                        </a:rPr>
                        <a:t>Combined Summary Stage 2000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2658078"/>
                  </a:ext>
                </a:extLst>
              </a:tr>
              <a:tr h="257772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 dirty="0">
                          <a:effectLst/>
                          <a:latin typeface="+mj-lt"/>
                        </a:rPr>
                        <a:t>Age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1383831"/>
                  </a:ext>
                </a:extLst>
              </a:tr>
              <a:tr h="257772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 dirty="0">
                          <a:effectLst/>
                          <a:latin typeface="+mj-lt"/>
                        </a:rPr>
                        <a:t>Regional nodes examined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2562211"/>
                  </a:ext>
                </a:extLst>
              </a:tr>
              <a:tr h="257772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 dirty="0">
                          <a:effectLst/>
                          <a:latin typeface="+mj-lt"/>
                        </a:rPr>
                        <a:t>Derived AJCC T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560516"/>
                  </a:ext>
                </a:extLst>
              </a:tr>
              <a:tr h="257772"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 dirty="0">
                          <a:effectLst/>
                          <a:latin typeface="+mj-lt"/>
                        </a:rPr>
                        <a:t>Grade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710927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96F1A4C-F432-46B9-BA65-1794BAB7C3B6}"/>
              </a:ext>
            </a:extLst>
          </p:cNvPr>
          <p:cNvSpPr txBox="1"/>
          <p:nvPr/>
        </p:nvSpPr>
        <p:spPr>
          <a:xfrm>
            <a:off x="8595361" y="2295701"/>
            <a:ext cx="201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latin typeface="+mj-lt"/>
              </a:rPr>
              <a:t>Top 10 Features</a:t>
            </a: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94FB45AF-E8BD-44BE-8088-44BA6D79B9DF}"/>
              </a:ext>
            </a:extLst>
          </p:cNvPr>
          <p:cNvCxnSpPr>
            <a:cxnSpLocks/>
            <a:endCxn id="7" idx="3"/>
          </p:cNvCxnSpPr>
          <p:nvPr/>
        </p:nvCxnSpPr>
        <p:spPr>
          <a:xfrm rot="10800000">
            <a:off x="6690059" y="3429001"/>
            <a:ext cx="1786285" cy="678543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0039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F1B0C-693A-4848-B0B7-6F07E18D6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u="sng" dirty="0">
                <a:solidFill>
                  <a:schemeClr val="tx1"/>
                </a:solidFill>
              </a:rPr>
              <a:t>Tweaking: Why K-means not very useful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5125A-CC8A-4C41-A6DA-5DD5D2551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771" y="1001486"/>
            <a:ext cx="11468351" cy="4760685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en-US" dirty="0">
                <a:latin typeface="+mj-lt"/>
              </a:rPr>
              <a:t>The sample space for categorical data is discrete and doesn't have a natural origin. A Euclidean distance function on such a space is not very meaningful 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+mj-lt"/>
              </a:rPr>
              <a:t>In actuality, there is no natural ordering in sample space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+mj-lt"/>
              </a:rPr>
              <a:t>Model is unable to handle noisy data and outliers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+mj-lt"/>
              </a:rPr>
              <a:t>Model assumes all clusters have centroids and same shape</a:t>
            </a:r>
          </a:p>
          <a:p>
            <a:pPr>
              <a:lnSpc>
                <a:spcPct val="170000"/>
              </a:lnSpc>
            </a:pPr>
            <a:r>
              <a:rPr lang="en-US" dirty="0">
                <a:latin typeface="+mj-lt"/>
              </a:rPr>
              <a:t>Model assumes all variables have the same variance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8F94D-ED41-4465-AFED-A5BE536B308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168A5A-A516-41BB-9D52-7F203B5E4F54}" type="datetime4">
              <a:rPr lang="en-CA" smtClean="0"/>
              <a:t>April 14, 2021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52EC11-B482-411C-8B5E-825B85F1C8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817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42899" y="342900"/>
            <a:ext cx="11506201" cy="711200"/>
          </a:xfrm>
        </p:spPr>
        <p:txBody>
          <a:bodyPr/>
          <a:lstStyle/>
          <a:p>
            <a:r>
              <a:rPr lang="en-US" dirty="0"/>
              <a:t>Research Question</a:t>
            </a:r>
            <a:br>
              <a:rPr lang="en-US" dirty="0"/>
            </a:br>
            <a:endParaRPr lang="en-US" sz="40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988D4F-2CB3-4196-8590-50C2FA718E2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0F789A9-6AE9-4B15-B379-8F19FCF87D76}" type="datetime4">
              <a:rPr lang="en-CA" smtClean="0"/>
              <a:t>April 14, 2021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C30E8-109C-4BB1-9A50-D1F8DAD72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A6A482-2C9B-47FA-952A-122BD25A124B}"/>
              </a:ext>
            </a:extLst>
          </p:cNvPr>
          <p:cNvSpPr txBox="1"/>
          <p:nvPr/>
        </p:nvSpPr>
        <p:spPr>
          <a:xfrm>
            <a:off x="342898" y="1714500"/>
            <a:ext cx="115062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latin typeface="Arial"/>
                <a:ea typeface="+mj-ea"/>
                <a:cs typeface="+mj-cs"/>
              </a:rPr>
              <a:t>Does applying classification to clusters found by unsupervised clustering improve model performance for predicting survivability in Colorectal Cancer?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85277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F1B0C-693A-4848-B0B7-6F07E18D6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315" y="392415"/>
            <a:ext cx="11424808" cy="609324"/>
          </a:xfrm>
        </p:spPr>
        <p:txBody>
          <a:bodyPr/>
          <a:lstStyle/>
          <a:p>
            <a:r>
              <a:rPr lang="en-CA" u="sng" dirty="0">
                <a:solidFill>
                  <a:schemeClr val="tx1"/>
                </a:solidFill>
              </a:rPr>
              <a:t>Tweaking: HDBSCAN with </a:t>
            </a:r>
            <a:r>
              <a:rPr lang="en-CA" u="sng" dirty="0" err="1">
                <a:solidFill>
                  <a:schemeClr val="tx1"/>
                </a:solidFill>
              </a:rPr>
              <a:t>LogReg</a:t>
            </a:r>
            <a:r>
              <a:rPr lang="en-CA" u="sng" dirty="0">
                <a:solidFill>
                  <a:schemeClr val="tx1"/>
                </a:solidFill>
              </a:rPr>
              <a:t> (Survival months, 3 ranges)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5125A-CC8A-4C41-A6DA-5DD5D2551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297" y="1001740"/>
            <a:ext cx="11256825" cy="3004203"/>
          </a:xfrm>
        </p:spPr>
        <p:txBody>
          <a:bodyPr numCol="2">
            <a:normAutofit lnSpcReduction="10000"/>
          </a:bodyPr>
          <a:lstStyle/>
          <a:p>
            <a:pPr marL="0" indent="0">
              <a:buNone/>
            </a:pPr>
            <a:r>
              <a:rPr lang="en-CA" dirty="0">
                <a:latin typeface="+mj-lt"/>
              </a:rPr>
              <a:t>3 clusters</a:t>
            </a:r>
          </a:p>
          <a:p>
            <a:pPr marL="0" indent="0">
              <a:buNone/>
            </a:pPr>
            <a:endParaRPr lang="en-US" b="1" dirty="0">
              <a:latin typeface="+mj-lt"/>
            </a:endParaRPr>
          </a:p>
          <a:p>
            <a:pPr marL="0" indent="0">
              <a:buNone/>
            </a:pPr>
            <a:r>
              <a:rPr lang="en-US" b="1" dirty="0">
                <a:latin typeface="+mj-lt"/>
              </a:rPr>
              <a:t>Train:</a:t>
            </a:r>
          </a:p>
          <a:p>
            <a:r>
              <a:rPr lang="en-US" dirty="0">
                <a:latin typeface="+mj-lt"/>
              </a:rPr>
              <a:t>2: 54274</a:t>
            </a:r>
          </a:p>
          <a:p>
            <a:r>
              <a:rPr lang="en-US" dirty="0">
                <a:latin typeface="+mj-lt"/>
              </a:rPr>
              <a:t>1: 55085</a:t>
            </a:r>
          </a:p>
          <a:p>
            <a:r>
              <a:rPr lang="en-US" dirty="0">
                <a:latin typeface="+mj-lt"/>
              </a:rPr>
              <a:t>0: 4523</a:t>
            </a:r>
          </a:p>
          <a:p>
            <a:r>
              <a:rPr lang="en-US" dirty="0">
                <a:latin typeface="+mj-lt"/>
              </a:rPr>
              <a:t>-1: 11036 (noise)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b="1" dirty="0">
                <a:latin typeface="+mj-lt"/>
              </a:rPr>
              <a:t>Test:</a:t>
            </a:r>
          </a:p>
          <a:p>
            <a:r>
              <a:rPr lang="en-US" dirty="0">
                <a:latin typeface="+mj-lt"/>
              </a:rPr>
              <a:t>2: 23451</a:t>
            </a:r>
          </a:p>
          <a:p>
            <a:r>
              <a:rPr lang="en-US" dirty="0">
                <a:latin typeface="+mj-lt"/>
              </a:rPr>
              <a:t>1: 23410</a:t>
            </a:r>
          </a:p>
          <a:p>
            <a:r>
              <a:rPr lang="en-US" dirty="0">
                <a:latin typeface="+mj-lt"/>
              </a:rPr>
              <a:t>0: 1900</a:t>
            </a:r>
          </a:p>
          <a:p>
            <a:r>
              <a:rPr lang="en-US" dirty="0">
                <a:latin typeface="+mj-lt"/>
              </a:rPr>
              <a:t>-1: 4776 (noise)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8F94D-ED41-4465-AFED-A5BE536B308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168A5A-A516-41BB-9D52-7F203B5E4F54}" type="datetime4">
              <a:rPr lang="en-CA" smtClean="0"/>
              <a:t>April 14, 2021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52EC11-B482-411C-8B5E-825B85F1C8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22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F1B0C-693A-4848-B0B7-6F07E18D6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315" y="392415"/>
            <a:ext cx="11424808" cy="609324"/>
          </a:xfrm>
        </p:spPr>
        <p:txBody>
          <a:bodyPr/>
          <a:lstStyle/>
          <a:p>
            <a:r>
              <a:rPr lang="en-CA" u="sng" dirty="0">
                <a:solidFill>
                  <a:schemeClr val="tx1"/>
                </a:solidFill>
              </a:rPr>
              <a:t>Tweaking: HDBSCAN with </a:t>
            </a:r>
            <a:r>
              <a:rPr lang="en-CA" u="sng" dirty="0" err="1">
                <a:solidFill>
                  <a:schemeClr val="tx1"/>
                </a:solidFill>
              </a:rPr>
              <a:t>LogReg</a:t>
            </a:r>
            <a:r>
              <a:rPr lang="en-CA" u="sng" dirty="0">
                <a:solidFill>
                  <a:schemeClr val="tx1"/>
                </a:solidFill>
              </a:rPr>
              <a:t> (Survival months, 3 ranges)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8F94D-ED41-4465-AFED-A5BE536B308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168A5A-A516-41BB-9D52-7F203B5E4F54}" type="datetime4">
              <a:rPr lang="en-CA" smtClean="0"/>
              <a:t>April 14, 2021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52EC11-B482-411C-8B5E-825B85F1C8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C67349-1BB3-42F3-8718-E18600E09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98" y="1238831"/>
            <a:ext cx="4640044" cy="16461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46D63F-53CA-4047-BB3F-2CAE7A7B0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750" y="1238831"/>
            <a:ext cx="4543267" cy="1646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C4A054-EF23-4AC5-BABB-6C982C077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315" y="3549674"/>
            <a:ext cx="4873127" cy="17306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FFEEAF-D887-41D9-A532-583C002FC0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4224" y="3549675"/>
            <a:ext cx="4494317" cy="16461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9F0272-9E45-40E5-BB24-2F40E7067F22}"/>
              </a:ext>
            </a:extLst>
          </p:cNvPr>
          <p:cNvSpPr txBox="1"/>
          <p:nvPr/>
        </p:nvSpPr>
        <p:spPr>
          <a:xfrm>
            <a:off x="444702" y="927809"/>
            <a:ext cx="2351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latin typeface="+mj-lt"/>
              </a:rPr>
              <a:t>Base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068DBB-2952-48BE-9B68-0BD44A7D7CFB}"/>
              </a:ext>
            </a:extLst>
          </p:cNvPr>
          <p:cNvSpPr txBox="1"/>
          <p:nvPr/>
        </p:nvSpPr>
        <p:spPr>
          <a:xfrm>
            <a:off x="6257673" y="921484"/>
            <a:ext cx="2351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latin typeface="+mj-lt"/>
              </a:rPr>
              <a:t>Cluster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C529F8-E10D-42B4-98AD-711B384E753B}"/>
              </a:ext>
            </a:extLst>
          </p:cNvPr>
          <p:cNvSpPr txBox="1"/>
          <p:nvPr/>
        </p:nvSpPr>
        <p:spPr>
          <a:xfrm>
            <a:off x="444702" y="3180344"/>
            <a:ext cx="2351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latin typeface="+mj-lt"/>
              </a:rPr>
              <a:t>Cluster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8E481E-1C33-4EDD-BAFA-2D72BB65D91B}"/>
              </a:ext>
            </a:extLst>
          </p:cNvPr>
          <p:cNvSpPr txBox="1"/>
          <p:nvPr/>
        </p:nvSpPr>
        <p:spPr>
          <a:xfrm>
            <a:off x="6384224" y="3180344"/>
            <a:ext cx="2351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latin typeface="+mj-lt"/>
              </a:rPr>
              <a:t>Cluster 2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ACFE340F-E798-4DCB-AF1A-E65269FDA4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2175353"/>
              </p:ext>
            </p:extLst>
          </p:nvPr>
        </p:nvGraphicFramePr>
        <p:xfrm>
          <a:off x="2598737" y="5665372"/>
          <a:ext cx="1944234" cy="95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1504800" imgH="743040" progId="Paint.Picture">
                  <p:embed/>
                </p:oleObj>
              </mc:Choice>
              <mc:Fallback>
                <p:oleObj name="Bitmap Image" r:id="rId7" imgW="1504800" imgH="7430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98737" y="5665372"/>
                        <a:ext cx="1944234" cy="959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856EDA5-1F94-40F5-85BB-360C3FF42A01}"/>
              </a:ext>
            </a:extLst>
          </p:cNvPr>
          <p:cNvSpPr txBox="1"/>
          <p:nvPr/>
        </p:nvSpPr>
        <p:spPr>
          <a:xfrm>
            <a:off x="2461784" y="5432877"/>
            <a:ext cx="2351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b="1" dirty="0">
                <a:latin typeface="+mj-lt"/>
              </a:rPr>
              <a:t>Cluster 1 confusion matrix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F16F2D9-B87F-4CF5-AD8E-91CA3FDA0643}"/>
              </a:ext>
            </a:extLst>
          </p:cNvPr>
          <p:cNvSpPr/>
          <p:nvPr/>
        </p:nvSpPr>
        <p:spPr>
          <a:xfrm>
            <a:off x="3649967" y="5013486"/>
            <a:ext cx="748850" cy="369332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2118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6C8CF-DD98-4E1A-983B-D4887D9EE7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494" y="113130"/>
            <a:ext cx="11433071" cy="742106"/>
          </a:xfrm>
        </p:spPr>
        <p:txBody>
          <a:bodyPr/>
          <a:lstStyle/>
          <a:p>
            <a:r>
              <a:rPr lang="en-CA" sz="3600" u="sng" dirty="0"/>
              <a:t>Conclusion and Future Considerations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6CA5B2-DC05-4057-88E0-1971827CC50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8DEF5F1-23AC-4B9F-99F3-D2BEDACD5095}" type="datetime4">
              <a:rPr lang="en-CA" smtClean="0"/>
              <a:t>April 14, 2021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1015B-81F0-46D6-B08B-CB269369F6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6FAD26-C69E-4346-9B8E-323706F233C2}"/>
              </a:ext>
            </a:extLst>
          </p:cNvPr>
          <p:cNvSpPr txBox="1"/>
          <p:nvPr/>
        </p:nvSpPr>
        <p:spPr>
          <a:xfrm>
            <a:off x="0" y="728004"/>
            <a:ext cx="12188825" cy="540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16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b="1" dirty="0">
                <a:latin typeface="+mj-lt"/>
              </a:rPr>
              <a:t>To improve model:</a:t>
            </a:r>
          </a:p>
          <a:p>
            <a:pPr marL="742950" lvl="1" indent="-216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600" dirty="0">
                <a:latin typeface="+mj-lt"/>
              </a:rPr>
              <a:t>Improve on feature selection method, find a filtered dataset that improves model</a:t>
            </a:r>
          </a:p>
          <a:p>
            <a:pPr marL="742950" lvl="1" indent="-216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600" dirty="0">
                <a:latin typeface="+mj-lt"/>
              </a:rPr>
              <a:t>Once dataset is filtered, use dummy variables for categorical variables, instead of ordinal labels, especially for nominal variables without order (e.g., Race)</a:t>
            </a:r>
          </a:p>
          <a:p>
            <a:pPr marL="742950" lvl="1" indent="-216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600" dirty="0">
                <a:latin typeface="+mj-lt"/>
              </a:rPr>
              <a:t>Other methods to deal with binned data (e.g., Age)</a:t>
            </a:r>
          </a:p>
          <a:p>
            <a:pPr marL="1200150" lvl="2" indent="-216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Create a new feature using mean or mode of each age bucket which would add additional weight for bins</a:t>
            </a:r>
          </a:p>
          <a:p>
            <a:pPr marL="1200150" lvl="2" indent="-216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Create two new features, one for lower bound of age and another for upper bound, obtaining more information about numerical bins</a:t>
            </a:r>
            <a:endParaRPr lang="en-CA" sz="1600" dirty="0">
              <a:latin typeface="+mj-lt"/>
            </a:endParaRPr>
          </a:p>
          <a:p>
            <a:pPr marL="742950" lvl="1" indent="-216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600" dirty="0">
                <a:latin typeface="+mj-lt"/>
              </a:rPr>
              <a:t>Use under sampling of majority class,</a:t>
            </a:r>
            <a:r>
              <a:rPr lang="en-US" sz="1600" dirty="0">
                <a:latin typeface="+mj-lt"/>
              </a:rPr>
              <a:t> SMOTE/oversampling of the minority class</a:t>
            </a:r>
            <a:r>
              <a:rPr lang="en-CA" sz="1600" dirty="0">
                <a:latin typeface="+mj-lt"/>
              </a:rPr>
              <a:t> or cost sensitive sampling method to even out target class</a:t>
            </a:r>
          </a:p>
          <a:p>
            <a:pPr marL="285750" indent="-216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2000" b="1" dirty="0">
                <a:latin typeface="+mj-lt"/>
              </a:rPr>
              <a:t>Other research papers:</a:t>
            </a:r>
          </a:p>
          <a:p>
            <a:pPr marL="742950" lvl="1" indent="-216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600" dirty="0">
                <a:latin typeface="+mj-lt"/>
              </a:rPr>
              <a:t>Used more complex models like neural networks, ensemble models</a:t>
            </a:r>
          </a:p>
          <a:p>
            <a:pPr marL="742950" lvl="1" indent="-216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600" dirty="0">
                <a:latin typeface="+mj-lt"/>
              </a:rPr>
              <a:t>Applied meta-classifiers: adaptive boosting, stacking</a:t>
            </a:r>
          </a:p>
          <a:p>
            <a:pPr marL="742950" lvl="1" indent="-216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sz="1600" dirty="0">
                <a:latin typeface="+mj-lt"/>
              </a:rPr>
              <a:t>Regressed on subsets of data already separated by survival ranges</a:t>
            </a:r>
          </a:p>
        </p:txBody>
      </p:sp>
    </p:spTree>
    <p:extLst>
      <p:ext uri="{BB962C8B-B14F-4D97-AF65-F5344CB8AC3E}">
        <p14:creationId xmlns:p14="http://schemas.microsoft.com/office/powerpoint/2010/main" val="1234360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41301" y="203200"/>
            <a:ext cx="10096500" cy="5384799"/>
          </a:xfrm>
        </p:spPr>
        <p:txBody>
          <a:bodyPr/>
          <a:lstStyle/>
          <a:p>
            <a:r>
              <a:rPr lang="en-US" sz="4000" dirty="0"/>
              <a:t>Thank you for your time and attention!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Questions?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8CE97A-B830-453E-9383-B579CF39DB3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6111EA9-D607-406D-8A1C-BAE009823E29}" type="datetime4">
              <a:rPr lang="en-CA" smtClean="0"/>
              <a:t>April 14, 2021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5361E-E655-410A-9B03-A222C0DCBC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579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42900" y="106680"/>
            <a:ext cx="11391665" cy="55194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Colorectal Cancer</a:t>
            </a:r>
            <a:br>
              <a:rPr lang="en-US" dirty="0"/>
            </a:br>
            <a:r>
              <a:rPr lang="en-US" sz="2200" dirty="0"/>
              <a:t>- 1 of top 5 most prevalent cancers in US</a:t>
            </a:r>
            <a:br>
              <a:rPr lang="en-US" sz="2200" dirty="0"/>
            </a:br>
            <a:r>
              <a:rPr lang="en-US" sz="2200" dirty="0"/>
              <a:t>- 5-Year relative survival rate is </a:t>
            </a:r>
            <a:r>
              <a:rPr lang="en-US" sz="22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64.6%</a:t>
            </a:r>
            <a:br>
              <a:rPr lang="en-US" sz="2200" dirty="0"/>
            </a:br>
            <a:r>
              <a:rPr lang="en-US" sz="2200" dirty="0"/>
              <a:t>- Highly treatable when localized*, 5-Year relative survival rate for localized is </a:t>
            </a:r>
            <a:r>
              <a:rPr lang="en-US" sz="22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90.2%</a:t>
            </a:r>
            <a:br>
              <a:rPr lang="en-US" sz="2200" dirty="0">
                <a:solidFill>
                  <a:schemeClr val="accent1">
                    <a:lumMod val="75000"/>
                    <a:lumOff val="25000"/>
                  </a:schemeClr>
                </a:solidFill>
              </a:rPr>
            </a:br>
            <a:r>
              <a:rPr lang="en-US" sz="2200" dirty="0"/>
              <a:t>- Median Age At Death is </a:t>
            </a:r>
            <a:r>
              <a:rPr lang="en-US" sz="2200" dirty="0">
                <a:solidFill>
                  <a:srgbClr val="0070C0"/>
                </a:solidFill>
              </a:rPr>
              <a:t>72</a:t>
            </a:r>
            <a:br>
              <a:rPr lang="en-US" sz="2200" dirty="0"/>
            </a:br>
            <a:r>
              <a:rPr lang="en-US" sz="2200" dirty="0"/>
              <a:t>- Median Age At Diagnosis is </a:t>
            </a:r>
            <a:r>
              <a:rPr lang="en-US" sz="2200" dirty="0">
                <a:solidFill>
                  <a:srgbClr val="0070C0"/>
                </a:solidFill>
              </a:rPr>
              <a:t>67</a:t>
            </a:r>
            <a:br>
              <a:rPr lang="en-US" sz="2200" dirty="0"/>
            </a:br>
            <a:r>
              <a:rPr lang="en-US" sz="2200" dirty="0"/>
              <a:t>- Forms of treatment are typical, including surgery, radiation therapy, immunotherapy, and chemotherapy, but surgery is very common and 50% cured with surgery (especially if early stage)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281CA7-1AC5-454E-A40B-FAE8DB33B47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0E814BF-4A1E-4A69-AFFF-EB9E3D65F503}" type="datetime4">
              <a:rPr lang="en-CA" smtClean="0"/>
              <a:t>April 14, 2021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E81BA9-E8F9-49F1-AD65-A226506B48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91761D-0680-4757-A97C-7DAC58592F56}"/>
              </a:ext>
            </a:extLst>
          </p:cNvPr>
          <p:cNvSpPr txBox="1"/>
          <p:nvPr/>
        </p:nvSpPr>
        <p:spPr>
          <a:xfrm>
            <a:off x="215900" y="5626100"/>
            <a:ext cx="1181099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rgbClr val="000000"/>
                </a:solidFill>
                <a:latin typeface="Arial"/>
                <a:ea typeface="+mj-ea"/>
                <a:cs typeface="+mj-cs"/>
              </a:rPr>
              <a:t>*Localized cancer is found only in the tissue / organ where it began, has not spread to nearby lymph nodes, can be completely removed by surgery</a:t>
            </a:r>
            <a:endParaRPr lang="en-CA" sz="1300" b="1" dirty="0"/>
          </a:p>
        </p:txBody>
      </p:sp>
    </p:spTree>
    <p:extLst>
      <p:ext uri="{BB962C8B-B14F-4D97-AF65-F5344CB8AC3E}">
        <p14:creationId xmlns:p14="http://schemas.microsoft.com/office/powerpoint/2010/main" val="368885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21843" y="337607"/>
            <a:ext cx="11820632" cy="556286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SEER Database</a:t>
            </a:r>
            <a:br>
              <a:rPr lang="en-US" dirty="0"/>
            </a:br>
            <a:r>
              <a:rPr lang="en-US" sz="2400" b="0" dirty="0"/>
              <a:t>- Surveillance, Epidemiology, and End Results Program is run by National Cancer Institute (NCI)</a:t>
            </a:r>
            <a:br>
              <a:rPr lang="en-US" sz="2400" dirty="0"/>
            </a:br>
            <a:r>
              <a:rPr lang="en-US" sz="2400" dirty="0"/>
              <a:t>- </a:t>
            </a:r>
            <a:r>
              <a:rPr lang="en-US" sz="2400" b="0" dirty="0"/>
              <a:t>Database submission used covers </a:t>
            </a:r>
            <a:r>
              <a:rPr lang="en-US" sz="2400" dirty="0">
                <a:solidFill>
                  <a:srgbClr val="00B0F0"/>
                </a:solidFill>
              </a:rPr>
              <a:t>27.8%</a:t>
            </a:r>
            <a:r>
              <a:rPr lang="en-US" sz="2400" b="0" dirty="0"/>
              <a:t> of the U.S. and cases from 2000-2017</a:t>
            </a:r>
            <a:br>
              <a:rPr lang="en-US" sz="2400" b="0" dirty="0"/>
            </a:br>
            <a:r>
              <a:rPr lang="en-US" sz="2400" b="0" dirty="0"/>
              <a:t>- Total cases: 8,123,183 tumors</a:t>
            </a:r>
            <a:br>
              <a:rPr lang="en-US" sz="2400" b="0" dirty="0"/>
            </a:br>
            <a:r>
              <a:rPr lang="en-US" sz="2400" b="0" dirty="0"/>
              <a:t>- Cases of malignant Colon and Rectal cancer: </a:t>
            </a:r>
            <a:r>
              <a:rPr lang="en-US" sz="2400" dirty="0">
                <a:solidFill>
                  <a:srgbClr val="00B0F0"/>
                </a:solidFill>
              </a:rPr>
              <a:t>690,450</a:t>
            </a:r>
            <a:br>
              <a:rPr lang="en-US" sz="2400" b="0" dirty="0"/>
            </a:br>
            <a:r>
              <a:rPr lang="en-US" sz="2400" b="0" dirty="0"/>
              <a:t>- Issues: missing information due to lack of follow up, inconsistent records provided by local health authorities (especially older records), changes in coding systems </a:t>
            </a:r>
            <a:endParaRPr lang="en-US" sz="24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4FADE0-87BA-42D8-89A7-DA965767B00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5A7B65B-2DD7-43C9-82ED-FA8C50B942C9}" type="datetime4">
              <a:rPr lang="en-CA" smtClean="0"/>
              <a:t>April 14, 2021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D27A3-07AB-4D33-ACD4-40379AB68E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343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F2D2651-3DEA-45F7-BADA-6860550C50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100" y="254000"/>
            <a:ext cx="11582400" cy="707846"/>
          </a:xfrm>
        </p:spPr>
        <p:txBody>
          <a:bodyPr/>
          <a:lstStyle/>
          <a:p>
            <a:r>
              <a:rPr lang="en-CA" dirty="0"/>
              <a:t>Flow Chart Process</a:t>
            </a:r>
            <a:endParaRPr lang="en-CA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85187-8FB9-4E08-ABA4-6C27F719C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51006E5E-F306-40CD-9D28-129E61F046A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2B5D4C9-475B-4CF8-8445-A7625EB5EE9B}" type="datetime4">
              <a:rPr lang="en-CA" smtClean="0"/>
              <a:t>April 14, 2021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35671E4D-334C-4B70-A2CD-1A4AD6389687}"/>
              </a:ext>
            </a:extLst>
          </p:cNvPr>
          <p:cNvSpPr/>
          <p:nvPr/>
        </p:nvSpPr>
        <p:spPr>
          <a:xfrm>
            <a:off x="472439" y="1017917"/>
            <a:ext cx="2631871" cy="1932317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>
                <a:latin typeface="+mj-lt"/>
              </a:rPr>
              <a:t>Extraction cases from SEER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78A63E5E-6EF1-4472-A0AE-3D747E3D4CC5}"/>
              </a:ext>
            </a:extLst>
          </p:cNvPr>
          <p:cNvSpPr/>
          <p:nvPr/>
        </p:nvSpPr>
        <p:spPr>
          <a:xfrm>
            <a:off x="4046060" y="1017915"/>
            <a:ext cx="3604028" cy="19323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+mj-lt"/>
              </a:rPr>
              <a:t>Data preprocessing (variable selection, record exclusion, cleaning)</a:t>
            </a:r>
            <a:endParaRPr lang="en-CA" sz="2000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85CCC82-16B1-4129-90B6-BC29E5F5C30F}"/>
              </a:ext>
            </a:extLst>
          </p:cNvPr>
          <p:cNvSpPr/>
          <p:nvPr/>
        </p:nvSpPr>
        <p:spPr>
          <a:xfrm>
            <a:off x="3329392" y="1587259"/>
            <a:ext cx="491585" cy="3450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5804FB32-4D1F-4B05-AC71-6E34BF419163}"/>
              </a:ext>
            </a:extLst>
          </p:cNvPr>
          <p:cNvSpPr/>
          <p:nvPr/>
        </p:nvSpPr>
        <p:spPr>
          <a:xfrm>
            <a:off x="8472327" y="1017915"/>
            <a:ext cx="3244059" cy="19323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+mj-lt"/>
              </a:rPr>
              <a:t>Unsupervised clustering and splitting data</a:t>
            </a:r>
            <a:endParaRPr lang="en-CA" sz="2400" b="1" dirty="0">
              <a:latin typeface="+mj-lt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D98492D-FEB2-4AED-8FCF-2588C007F66B}"/>
              </a:ext>
            </a:extLst>
          </p:cNvPr>
          <p:cNvSpPr/>
          <p:nvPr/>
        </p:nvSpPr>
        <p:spPr>
          <a:xfrm>
            <a:off x="7819272" y="1587259"/>
            <a:ext cx="491585" cy="3450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3936074-A7B6-42B2-B53E-3F6A6799D4E3}"/>
              </a:ext>
            </a:extLst>
          </p:cNvPr>
          <p:cNvSpPr/>
          <p:nvPr/>
        </p:nvSpPr>
        <p:spPr>
          <a:xfrm rot="5400000">
            <a:off x="9485142" y="3309015"/>
            <a:ext cx="914784" cy="473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30A2A8D0-A5F5-4749-91A6-A0EDC2D25860}"/>
              </a:ext>
            </a:extLst>
          </p:cNvPr>
          <p:cNvSpPr/>
          <p:nvPr/>
        </p:nvSpPr>
        <p:spPr>
          <a:xfrm>
            <a:off x="8472327" y="4175945"/>
            <a:ext cx="3244059" cy="172021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+mj-lt"/>
              </a:rPr>
              <a:t>Data normalization</a:t>
            </a:r>
            <a:endParaRPr lang="en-CA" sz="2400" b="1" dirty="0">
              <a:latin typeface="+mj-lt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3FC5CD0-D6DB-416A-8A74-CADC2F61B1D7}"/>
              </a:ext>
            </a:extLst>
          </p:cNvPr>
          <p:cNvSpPr/>
          <p:nvPr/>
        </p:nvSpPr>
        <p:spPr>
          <a:xfrm rot="10800000">
            <a:off x="7650088" y="4863520"/>
            <a:ext cx="701260" cy="345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0D3E6A72-F882-4F69-8313-9A5B06DA7C61}"/>
              </a:ext>
            </a:extLst>
          </p:cNvPr>
          <p:cNvSpPr/>
          <p:nvPr/>
        </p:nvSpPr>
        <p:spPr>
          <a:xfrm>
            <a:off x="4425551" y="4175944"/>
            <a:ext cx="2874553" cy="172020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+mj-lt"/>
              </a:rPr>
              <a:t>Model application</a:t>
            </a:r>
            <a:endParaRPr lang="en-CA" sz="2400" b="1" dirty="0">
              <a:latin typeface="+mj-lt"/>
            </a:endParaRP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7F0B2C51-99BB-4884-8481-9B9C27EBFF93}"/>
              </a:ext>
            </a:extLst>
          </p:cNvPr>
          <p:cNvSpPr/>
          <p:nvPr/>
        </p:nvSpPr>
        <p:spPr>
          <a:xfrm>
            <a:off x="472439" y="4175944"/>
            <a:ext cx="2631872" cy="172020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+mj-lt"/>
              </a:rPr>
              <a:t>Model evaluation and tweaking</a:t>
            </a:r>
            <a:endParaRPr lang="en-CA" sz="2400" b="1" dirty="0">
              <a:latin typeface="+mj-lt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9960ABF-10BE-4950-9E0E-A3AF216E672B}"/>
              </a:ext>
            </a:extLst>
          </p:cNvPr>
          <p:cNvSpPr/>
          <p:nvPr/>
        </p:nvSpPr>
        <p:spPr>
          <a:xfrm rot="10800000">
            <a:off x="3333239" y="4829014"/>
            <a:ext cx="703922" cy="345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1247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28EC7CE-D835-46E6-A812-6CDB3CEE6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034" y="295651"/>
            <a:ext cx="11256825" cy="730891"/>
          </a:xfrm>
        </p:spPr>
        <p:txBody>
          <a:bodyPr anchor="ctr"/>
          <a:lstStyle/>
          <a:p>
            <a:r>
              <a:rPr lang="en-CA" sz="4000" u="sng" dirty="0">
                <a:solidFill>
                  <a:schemeClr val="tx1"/>
                </a:solidFill>
              </a:rPr>
              <a:t>Preprocessing</a:t>
            </a:r>
            <a:endParaRPr lang="en-CA" sz="3600" u="sng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AE493E-94A4-497E-93C0-7AB2255AD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035" y="1001740"/>
            <a:ext cx="11527530" cy="498499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sz="2600" dirty="0">
                <a:latin typeface="+mj-lt"/>
              </a:rPr>
              <a:t>Start: </a:t>
            </a:r>
            <a:r>
              <a:rPr lang="en-CA" sz="2600" b="1" dirty="0">
                <a:solidFill>
                  <a:srgbClr val="0070C0"/>
                </a:solidFill>
                <a:latin typeface="+mj-lt"/>
              </a:rPr>
              <a:t>690,450 rows and 196 columns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dirty="0">
                <a:latin typeface="+mj-lt"/>
                <a:cs typeface="Arial" panose="020B0604020202020204" pitchFamily="34" charset="0"/>
              </a:rPr>
              <a:t>Remove columns with &gt;60% “Blank(s)”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dirty="0">
                <a:latin typeface="+mj-lt"/>
                <a:cs typeface="Arial" panose="020B0604020202020204" pitchFamily="34" charset="0"/>
              </a:rPr>
              <a:t>Remove rows with unknown values such as “TX: Main tumor cannot be measured.”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dirty="0">
                <a:latin typeface="+mj-lt"/>
                <a:cs typeface="Arial" panose="020B0604020202020204" pitchFamily="34" charset="0"/>
              </a:rPr>
              <a:t>Remove redundant or useless columns based on column description provided by SEER and past literature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dirty="0">
                <a:latin typeface="+mj-lt"/>
                <a:cs typeface="Arial" panose="020B0604020202020204" pitchFamily="34" charset="0"/>
              </a:rPr>
              <a:t>Cleaning variables, binning, encode nominal and ordinal variables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dirty="0">
                <a:latin typeface="+mj-lt"/>
                <a:cs typeface="Arial" panose="020B0604020202020204" pitchFamily="34" charset="0"/>
              </a:rPr>
              <a:t>Clean target variable (remove cases “death caused by other reason”)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dirty="0">
                <a:latin typeface="+mj-lt"/>
                <a:cs typeface="Arial" panose="020B0604020202020204" pitchFamily="34" charset="0"/>
              </a:rPr>
              <a:t>Make 3 separate target variable columns, 1 continuous (in months), 2 categorical (3 ranges: 0-29, 30-59, 60+ and 6 ranges: 0-11, 12-23, 24-35, 36-47, 48-59, 60+)</a:t>
            </a:r>
          </a:p>
          <a:p>
            <a:pPr marL="0" indent="0">
              <a:buNone/>
            </a:pPr>
            <a:r>
              <a:rPr lang="en-US" sz="2600" dirty="0">
                <a:latin typeface="+mj-lt"/>
                <a:cs typeface="Arial" panose="020B0604020202020204" pitchFamily="34" charset="0"/>
              </a:rPr>
              <a:t>End: </a:t>
            </a:r>
            <a:r>
              <a:rPr lang="en-US" sz="2600" b="1" dirty="0">
                <a:solidFill>
                  <a:srgbClr val="0070C0"/>
                </a:solidFill>
                <a:latin typeface="+mj-lt"/>
                <a:cs typeface="Arial" panose="020B0604020202020204" pitchFamily="34" charset="0"/>
              </a:rPr>
              <a:t>178,455 rows, 25 columns and 3 target variable columns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8688653-5EC1-4D58-B80A-29F25AB1CB3E}" type="datetime4">
              <a:rPr lang="en-CA" smtClean="0"/>
              <a:t>April 14, 2021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514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5999" y="330157"/>
            <a:ext cx="11256825" cy="592656"/>
          </a:xfrm>
        </p:spPr>
        <p:txBody>
          <a:bodyPr/>
          <a:lstStyle/>
          <a:p>
            <a:r>
              <a:rPr lang="en-CA" sz="3600" u="sng" dirty="0">
                <a:solidFill>
                  <a:schemeClr val="tx1"/>
                </a:solidFill>
              </a:rPr>
              <a:t>Preprocessing – Visualization of Variables</a:t>
            </a:r>
            <a:endParaRPr lang="en-US" sz="3600" u="sng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9092FD3-63E4-410F-9929-3D0FED399A20}" type="datetime4">
              <a:rPr lang="en-CA" smtClean="0"/>
              <a:t>April 14, 2021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295E1DCA-5F93-42A0-9936-BCEA5A0AE8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41" y="3666389"/>
            <a:ext cx="5354298" cy="2192544"/>
          </a:xfrm>
          <a:prstGeom prst="rect">
            <a:avLst/>
          </a:prstGeom>
        </p:spPr>
      </p:pic>
      <p:pic>
        <p:nvPicPr>
          <p:cNvPr id="10" name="Picture 9" descr="Logo, bar chart&#10;&#10;Description automatically generated">
            <a:extLst>
              <a:ext uri="{FF2B5EF4-FFF2-40B4-BE49-F238E27FC236}">
                <a16:creationId xmlns:a16="http://schemas.microsoft.com/office/drawing/2014/main" id="{F6E8D25E-54B6-4490-8DBC-311A355B33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264" y="3522205"/>
            <a:ext cx="5705208" cy="2360128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4F1DA4B7-951A-4FBF-B741-58994E55A7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264" y="755419"/>
            <a:ext cx="5467004" cy="2493852"/>
          </a:xfrm>
          <a:prstGeom prst="rect">
            <a:avLst/>
          </a:prstGeom>
        </p:spPr>
      </p:pic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CD8552C8-6AE7-45FF-838C-6F3812175F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755534"/>
            <a:ext cx="5448646" cy="24854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F770C4-C114-4030-BB23-57E599C3C9EF}"/>
              </a:ext>
            </a:extLst>
          </p:cNvPr>
          <p:cNvSpPr txBox="1"/>
          <p:nvPr/>
        </p:nvSpPr>
        <p:spPr>
          <a:xfrm>
            <a:off x="6658627" y="3992578"/>
            <a:ext cx="977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+mj-lt"/>
              </a:rPr>
              <a:t>50442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FDFB99-E656-4454-A4C5-6DA31DD6E6EA}"/>
              </a:ext>
            </a:extLst>
          </p:cNvPr>
          <p:cNvSpPr txBox="1"/>
          <p:nvPr/>
        </p:nvSpPr>
        <p:spPr>
          <a:xfrm>
            <a:off x="8388234" y="3813989"/>
            <a:ext cx="977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+mj-lt"/>
              </a:rPr>
              <a:t>53096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60344A-B56F-4D0E-8670-106948628922}"/>
              </a:ext>
            </a:extLst>
          </p:cNvPr>
          <p:cNvSpPr txBox="1"/>
          <p:nvPr/>
        </p:nvSpPr>
        <p:spPr>
          <a:xfrm>
            <a:off x="10142542" y="3305201"/>
            <a:ext cx="977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+mj-lt"/>
              </a:rPr>
              <a:t>74917</a:t>
            </a:r>
          </a:p>
        </p:txBody>
      </p:sp>
    </p:spTree>
    <p:extLst>
      <p:ext uri="{BB962C8B-B14F-4D97-AF65-F5344CB8AC3E}">
        <p14:creationId xmlns:p14="http://schemas.microsoft.com/office/powerpoint/2010/main" val="1560331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A23F29F-B149-4F4C-84CE-B997DD005D39}" type="datetime4">
              <a:rPr lang="en-CA" smtClean="0"/>
              <a:t>April 14, 2021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3DC9F0B0-2157-4A2D-9647-3ECC1715B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5416"/>
            <a:ext cx="7089293" cy="27271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3DCF9B-5DEC-49CC-B165-D8B1426F62AC}"/>
              </a:ext>
            </a:extLst>
          </p:cNvPr>
          <p:cNvSpPr/>
          <p:nvPr/>
        </p:nvSpPr>
        <p:spPr>
          <a:xfrm>
            <a:off x="118533" y="144903"/>
            <a:ext cx="120702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3600" b="1" u="sng" dirty="0">
                <a:solidFill>
                  <a:srgbClr val="000000"/>
                </a:solidFill>
                <a:latin typeface="Arial"/>
                <a:ea typeface="+mj-ea"/>
                <a:cs typeface="+mj-cs"/>
              </a:rPr>
              <a:t>Preprocessing – Visualization of Variables</a:t>
            </a:r>
            <a:endParaRPr lang="en-CA" u="sng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42E113-7218-4B0B-B581-1B601DD5ED8E}"/>
              </a:ext>
            </a:extLst>
          </p:cNvPr>
          <p:cNvSpPr/>
          <p:nvPr/>
        </p:nvSpPr>
        <p:spPr>
          <a:xfrm>
            <a:off x="118533" y="792195"/>
            <a:ext cx="8642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b="1" dirty="0">
                <a:solidFill>
                  <a:srgbClr val="000000"/>
                </a:solidFill>
                <a:latin typeface="Arial"/>
                <a:ea typeface="+mj-ea"/>
                <a:cs typeface="+mj-cs"/>
              </a:rPr>
              <a:t>Age</a:t>
            </a:r>
            <a:endParaRPr lang="en-CA" dirty="0"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074C9BE2-54DF-44D7-8294-1080EEE97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905" y="3357689"/>
            <a:ext cx="5283662" cy="279757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22B1F2A-698C-413F-B585-9A4F6D2C2C49}"/>
              </a:ext>
            </a:extLst>
          </p:cNvPr>
          <p:cNvSpPr/>
          <p:nvPr/>
        </p:nvSpPr>
        <p:spPr>
          <a:xfrm>
            <a:off x="7774024" y="2571897"/>
            <a:ext cx="11069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b="1" dirty="0">
                <a:solidFill>
                  <a:srgbClr val="000000"/>
                </a:solidFill>
                <a:latin typeface="Arial"/>
                <a:ea typeface="+mj-ea"/>
                <a:cs typeface="+mj-cs"/>
              </a:rPr>
              <a:t>Race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15237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87295" y="299435"/>
            <a:ext cx="11256825" cy="622570"/>
          </a:xfrm>
        </p:spPr>
        <p:txBody>
          <a:bodyPr/>
          <a:lstStyle/>
          <a:p>
            <a:r>
              <a:rPr lang="en-CA" sz="3600" u="sng" dirty="0">
                <a:solidFill>
                  <a:schemeClr val="tx1"/>
                </a:solidFill>
              </a:rPr>
              <a:t>Preprocessing – Visualization of Variables</a:t>
            </a:r>
            <a:endParaRPr lang="en-US" sz="3600" u="sng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55034" y="817348"/>
            <a:ext cx="10831832" cy="1418819"/>
          </a:xfrm>
        </p:spPr>
        <p:txBody>
          <a:bodyPr numCol="2">
            <a:normAutofit lnSpcReduction="10000"/>
          </a:bodyPr>
          <a:lstStyle/>
          <a:p>
            <a:pPr marL="0" indent="0">
              <a:buNone/>
            </a:pPr>
            <a:r>
              <a:rPr lang="en-US" sz="2200" b="1" dirty="0">
                <a:latin typeface="+mj-lt"/>
              </a:rPr>
              <a:t>Regional nodes examined</a:t>
            </a:r>
            <a:br>
              <a:rPr lang="en-US" sz="2200" dirty="0">
                <a:latin typeface="+mj-lt"/>
              </a:rPr>
            </a:br>
            <a:r>
              <a:rPr lang="en-US" sz="2200" dirty="0">
                <a:latin typeface="+mj-lt"/>
              </a:rPr>
              <a:t>00: No nodes were examined</a:t>
            </a:r>
            <a:br>
              <a:rPr lang="en-US" sz="2200" dirty="0">
                <a:latin typeface="+mj-lt"/>
              </a:rPr>
            </a:br>
            <a:endParaRPr lang="en-US" sz="2200" dirty="0">
              <a:latin typeface="+mj-lt"/>
            </a:endParaRPr>
          </a:p>
          <a:p>
            <a:pPr marL="0" indent="0">
              <a:buNone/>
            </a:pPr>
            <a:endParaRPr lang="en-US" sz="2200" b="1" dirty="0">
              <a:latin typeface="+mj-lt"/>
            </a:endParaRPr>
          </a:p>
          <a:p>
            <a:pPr marL="0" indent="0">
              <a:buNone/>
            </a:pPr>
            <a:r>
              <a:rPr lang="en-US" sz="2200" b="1" dirty="0">
                <a:latin typeface="+mj-lt"/>
              </a:rPr>
              <a:t>Regional nodes positive</a:t>
            </a:r>
            <a:br>
              <a:rPr lang="en-US" sz="2200" dirty="0">
                <a:latin typeface="+mj-lt"/>
              </a:rPr>
            </a:br>
            <a:r>
              <a:rPr lang="en-US" sz="2200" dirty="0">
                <a:latin typeface="+mj-lt"/>
              </a:rPr>
              <a:t>00: All nodes examined are negative </a:t>
            </a:r>
          </a:p>
          <a:p>
            <a:pPr marL="0" indent="0">
              <a:buNone/>
            </a:pPr>
            <a:r>
              <a:rPr lang="en-US" sz="2200" dirty="0">
                <a:latin typeface="+mj-lt"/>
              </a:rPr>
              <a:t>98: No nodes were examined</a:t>
            </a:r>
            <a:endParaRPr lang="en-US" dirty="0">
              <a:latin typeface="+mj-lt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8D658E5-56A3-4F5A-9EA9-A9F9078A8FED}" type="datetime4">
              <a:rPr lang="en-CA" smtClean="0"/>
              <a:t>April 14, 2021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3" name="Picture 1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7BBAFD2-97C5-4827-8189-09E346E82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95" y="1948547"/>
            <a:ext cx="10899571" cy="1725765"/>
          </a:xfrm>
          <a:prstGeom prst="rect">
            <a:avLst/>
          </a:prstGeom>
        </p:spPr>
      </p:pic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B31A9D3-80FB-4FB6-8E68-B5E7A098B5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95" y="4120334"/>
            <a:ext cx="10899571" cy="161084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6A60D7E-4EFD-454F-B18E-DC396D0EA125}"/>
              </a:ext>
            </a:extLst>
          </p:cNvPr>
          <p:cNvCxnSpPr>
            <a:cxnSpLocks/>
          </p:cNvCxnSpPr>
          <p:nvPr/>
        </p:nvCxnSpPr>
        <p:spPr>
          <a:xfrm>
            <a:off x="4229671" y="1349901"/>
            <a:ext cx="1741279" cy="3095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E2FFB2EE-2096-4796-B42F-533937150D4C}"/>
              </a:ext>
            </a:extLst>
          </p:cNvPr>
          <p:cNvSpPr/>
          <p:nvPr/>
        </p:nvSpPr>
        <p:spPr>
          <a:xfrm>
            <a:off x="4986676" y="3172936"/>
            <a:ext cx="1828800" cy="520202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2C32719-56CD-4BDF-9F8E-3E6D84E9A841}"/>
              </a:ext>
            </a:extLst>
          </p:cNvPr>
          <p:cNvSpPr/>
          <p:nvPr/>
        </p:nvSpPr>
        <p:spPr>
          <a:xfrm>
            <a:off x="5022679" y="5223141"/>
            <a:ext cx="1828800" cy="520202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A5115D4-A8C4-41A4-82F9-216F715C7307}"/>
              </a:ext>
            </a:extLst>
          </p:cNvPr>
          <p:cNvSpPr/>
          <p:nvPr/>
        </p:nvSpPr>
        <p:spPr>
          <a:xfrm>
            <a:off x="8019116" y="5164591"/>
            <a:ext cx="1828800" cy="578752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E5572E0-B0C1-4597-823B-F89DC95908DB}"/>
              </a:ext>
            </a:extLst>
          </p:cNvPr>
          <p:cNvSpPr/>
          <p:nvPr/>
        </p:nvSpPr>
        <p:spPr>
          <a:xfrm>
            <a:off x="8002438" y="3170362"/>
            <a:ext cx="1828800" cy="520202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B5F421-1746-4082-9603-EAF20A089AEF}"/>
              </a:ext>
            </a:extLst>
          </p:cNvPr>
          <p:cNvSpPr txBox="1"/>
          <p:nvPr/>
        </p:nvSpPr>
        <p:spPr>
          <a:xfrm>
            <a:off x="555034" y="3730976"/>
            <a:ext cx="10692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+mj-lt"/>
              </a:rPr>
              <a:t>AFTER: Correlation between regional nodes examined and Survival months </a:t>
            </a:r>
            <a:r>
              <a:rPr lang="en-CA" sz="1400" dirty="0">
                <a:solidFill>
                  <a:srgbClr val="FF0000"/>
                </a:solidFill>
                <a:latin typeface="+mj-lt"/>
              </a:rPr>
              <a:t>without</a:t>
            </a:r>
            <a:r>
              <a:rPr lang="en-CA" sz="1400" dirty="0">
                <a:latin typeface="+mj-lt"/>
              </a:rPr>
              <a:t> 98 values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9D44CBF-07FA-451F-8367-BA1A4EE0A321}"/>
              </a:ext>
            </a:extLst>
          </p:cNvPr>
          <p:cNvSpPr txBox="1"/>
          <p:nvPr/>
        </p:nvSpPr>
        <p:spPr>
          <a:xfrm>
            <a:off x="435852" y="5795417"/>
            <a:ext cx="10692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+mj-lt"/>
              </a:rPr>
              <a:t>BEFORE: Correlation between regional nodes examined and Survival months </a:t>
            </a:r>
            <a:r>
              <a:rPr lang="en-CA" sz="1400" dirty="0">
                <a:solidFill>
                  <a:srgbClr val="FF0000"/>
                </a:solidFill>
                <a:latin typeface="+mj-lt"/>
              </a:rPr>
              <a:t>with</a:t>
            </a:r>
            <a:r>
              <a:rPr lang="en-CA" sz="1400" dirty="0">
                <a:latin typeface="+mj-lt"/>
              </a:rPr>
              <a:t> 98 values </a:t>
            </a:r>
          </a:p>
        </p:txBody>
      </p:sp>
    </p:spTree>
    <p:extLst>
      <p:ext uri="{BB962C8B-B14F-4D97-AF65-F5344CB8AC3E}">
        <p14:creationId xmlns:p14="http://schemas.microsoft.com/office/powerpoint/2010/main" val="2056475742"/>
      </p:ext>
    </p:extLst>
  </p:cSld>
  <p:clrMapOvr>
    <a:masterClrMapping/>
  </p:clrMapOvr>
</p:sld>
</file>

<file path=ppt/theme/theme1.xml><?xml version="1.0" encoding="utf-8"?>
<a:theme xmlns:a="http://schemas.openxmlformats.org/drawingml/2006/main" name="RyersonUniversity_MasterTemplate v1">
  <a:themeElements>
    <a:clrScheme name="Ryerson University">
      <a:dk1>
        <a:srgbClr val="000000"/>
      </a:dk1>
      <a:lt1>
        <a:srgbClr val="FFFFFF"/>
      </a:lt1>
      <a:dk2>
        <a:srgbClr val="004C9B"/>
      </a:dk2>
      <a:lt2>
        <a:srgbClr val="FFDC00"/>
      </a:lt2>
      <a:accent1>
        <a:srgbClr val="011E5E"/>
      </a:accent1>
      <a:accent2>
        <a:srgbClr val="1297EB"/>
      </a:accent2>
      <a:accent3>
        <a:srgbClr val="4CB4F1"/>
      </a:accent3>
      <a:accent4>
        <a:srgbClr val="FD9208"/>
      </a:accent4>
      <a:accent5>
        <a:srgbClr val="FEBC0D"/>
      </a:accent5>
      <a:accent6>
        <a:srgbClr val="FFEE0A"/>
      </a:accent6>
      <a:hlink>
        <a:srgbClr val="878787"/>
      </a:hlink>
      <a:folHlink>
        <a:srgbClr val="D0D0D0"/>
      </a:folHlink>
    </a:clrScheme>
    <a:fontScheme name="Ryerson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6CA5EAD-D20D-458B-9D20-5FEC1FD4DCB7}" vid="{E43FE319-3D2D-4DD3-88E2-614B979091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RU Powerpoint Template 16x9-BrandDesign2</Template>
  <TotalTime>0</TotalTime>
  <Words>2112</Words>
  <Application>Microsoft Office PowerPoint</Application>
  <PresentationFormat>Custom</PresentationFormat>
  <Paragraphs>289</Paragraphs>
  <Slides>23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Times New Roman</vt:lpstr>
      <vt:lpstr>RyersonUniversity_MasterTemplate v1</vt:lpstr>
      <vt:lpstr>Bitmap Image</vt:lpstr>
      <vt:lpstr>Colorectal Cancer Survival Prediction using a Cluster then Predict Model</vt:lpstr>
      <vt:lpstr>Research Question </vt:lpstr>
      <vt:lpstr>Colorectal Cancer - 1 of top 5 most prevalent cancers in US - 5-Year relative survival rate is 64.6% - Highly treatable when localized*, 5-Year relative survival rate for localized is 90.2% - Median Age At Death is 72 - Median Age At Diagnosis is 67 - Forms of treatment are typical, including surgery, radiation therapy, immunotherapy, and chemotherapy, but surgery is very common and 50% cured with surgery (especially if early stage)</vt:lpstr>
      <vt:lpstr>SEER Database - Surveillance, Epidemiology, and End Results Program is run by National Cancer Institute (NCI) - Database submission used covers 27.8% of the U.S. and cases from 2000-2017 - Total cases: 8,123,183 tumors - Cases of malignant Colon and Rectal cancer: 690,450 - Issues: missing information due to lack of follow up, inconsistent records provided by local health authorities (especially older records), changes in coding systems </vt:lpstr>
      <vt:lpstr>Flow Chart Process</vt:lpstr>
      <vt:lpstr>Preprocessing</vt:lpstr>
      <vt:lpstr>Preprocessing – Visualization of Variables</vt:lpstr>
      <vt:lpstr>PowerPoint Presentation</vt:lpstr>
      <vt:lpstr>Preprocessing – Visualization of Variables</vt:lpstr>
      <vt:lpstr>Preprocessing – Visualization of Variables</vt:lpstr>
      <vt:lpstr>PowerPoint Presentation</vt:lpstr>
      <vt:lpstr>Data Description</vt:lpstr>
      <vt:lpstr>Unsupervised Clustering: Elbow Method  2 Clusters</vt:lpstr>
      <vt:lpstr>Unsupervised Clustering:  Train/Test Split, K-means Cluster and Scaling Data</vt:lpstr>
      <vt:lpstr>Model Comparison on Base</vt:lpstr>
      <vt:lpstr>Logistic Regression on base, cluster 0 and cluster 1</vt:lpstr>
      <vt:lpstr>Linear Regression on Base</vt:lpstr>
      <vt:lpstr>Tweaking model: Filtered Dataset</vt:lpstr>
      <vt:lpstr>Tweaking: Why K-means not very useful</vt:lpstr>
      <vt:lpstr>Tweaking: HDBSCAN with LogReg (Survival months, 3 ranges)</vt:lpstr>
      <vt:lpstr>Tweaking: HDBSCAN with LogReg (Survival months, 3 ranges)</vt:lpstr>
      <vt:lpstr>Conclusion and Future Considerations</vt:lpstr>
      <vt:lpstr>Thank you for your time and attention!  Questions?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2017-11-21T17:24:59Z</dcterms:created>
  <dcterms:modified xsi:type="dcterms:W3CDTF">2021-04-15T18:12:14Z</dcterms:modified>
</cp:coreProperties>
</file>